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75" r:id="rId4"/>
    <p:sldId id="554" r:id="rId5"/>
    <p:sldId id="518" r:id="rId6"/>
    <p:sldId id="517" r:id="rId7"/>
    <p:sldId id="533" r:id="rId8"/>
    <p:sldId id="569" r:id="rId9"/>
    <p:sldId id="538" r:id="rId10"/>
    <p:sldId id="567" r:id="rId11"/>
    <p:sldId id="259" r:id="rId12"/>
    <p:sldId id="5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563C1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3"/>
    <p:restoredTop sz="85216"/>
  </p:normalViewPr>
  <p:slideViewPr>
    <p:cSldViewPr snapToGrid="0" snapToObjects="1" showGuides="1">
      <p:cViewPr varScale="1">
        <p:scale>
          <a:sx n="112" d="100"/>
          <a:sy n="112" d="100"/>
        </p:scale>
        <p:origin x="116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6B226-F7DC-5A46-8EBD-9A2660CC3DA5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50C31-7D94-0849-983F-48E96DFEE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5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50C31-7D94-0849-983F-48E96DFEEE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4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AB95C-0507-411B-B5C9-49700EB93C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4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50C31-7D94-0849-983F-48E96DFEEE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50C31-7D94-0849-983F-48E96DFEEE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99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50C31-7D94-0849-983F-48E96DFEEE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93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Palace M, FB Sullivan, MJ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Ducey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 Czarnecki, J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Shimbo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Jonas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Silva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Estimating forest structure in a tropical forest using field measurements, a synthetic model and discrete return lidar data.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Remote Sensing of Environment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161, 1-11. doi:10.1016/j.rse.2015.01.020.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0DCA8-E96A-F847-9323-5AB610FEED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69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50C31-7D94-0849-983F-48E96DFEEE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3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419DD-5BB1-5848-AA34-005C2CDB0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55F699-C0FC-B740-BFF5-4CBD3000E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797E3-51DF-EA44-A8B8-C15AD516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3DB26-1161-2B4D-AC1A-F2536101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9CAD6-D404-1C47-895E-24200B46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3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13776-6590-324C-8762-3108E55F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31D300-66D7-954D-8F51-D9A642345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5A7EF-5CA7-E443-83D4-D36283326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3CB68-C859-A44A-9A9E-AFCC7247F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6916E-BA75-FB4F-BB9B-7A420A64F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6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CC6F6-2BEE-8446-A42D-0BE553B9B3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240F2-9378-924F-99DB-E1D4F56AE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BE421-22E1-284D-B7AA-0A1D55418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4EC25-46BC-2640-92C7-068F82DE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C1241-7A57-6149-BF4B-C91ED969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45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3B9FC-2420-F84A-AC2C-31090D6DA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AF029-FE3D-DA4D-ABEE-D9A9DF646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7CC4C-76B9-134E-8D42-8DE75045F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2DD50-F60D-D94B-AFF6-76876C5F1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A8C29-BE64-684C-BD25-DDA5E97E2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04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D5844-23CC-2543-9EEA-24C4D1F5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B9171-FCD3-754B-8959-5C3039925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E3BDB-0815-DF4D-977C-1C80ABC87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891A4-2F3F-3942-911D-3A85AC0E8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A9D0-A43D-0743-8F93-ECE42E1E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17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9C767-986D-C046-B029-8AEADA327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B3DC1-C485-004F-8607-E5D753DE4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98BD-2F32-FE43-8252-4A6F6543D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F1BF4-F63F-DD4D-AD9B-62BC781C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46166-6950-7F4F-8936-99D6B439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3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8BD64-3CE0-6843-8B02-F50561F79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040B4-1E17-0648-B619-25580F141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28CFC-FC2D-F54F-91A7-8897A632E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5CB23-FAF3-514B-A6BE-C0FBECF0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C8385-5809-D742-9FE1-BA758D08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E4507-B33B-8E4F-95D0-6BD31B42E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9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5341-13B7-9349-B242-1E9D4A55C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6EB61-DD78-5344-BC2E-AB6A81824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53E36-0773-E046-B889-6B2B397FE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27CA0-CE8B-B845-B2A1-FDAE3B317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805C7-920E-894F-8926-AC26CDCE9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FDBA01-414E-D14F-B949-CAC72B940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4CA08C-8E21-F147-BE4B-46E0DBE4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D8CF0-84D9-AF4A-A588-6CCFCDF1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52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F5954-5ACB-6440-ADE0-F6C636C24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3CA65-2BD0-2C4C-9EBC-F5932687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ADB46-BD44-5C4C-9169-7F3127E87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BCA33-62CA-4045-BBAD-96A8FBBF5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17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BE79A-A658-104B-A57B-3A9C106B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2F7A5-7346-9840-BB9A-69786005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9B09E-CEE0-9C41-8314-B11475A1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78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B06B-80CC-C345-946A-4F7D47E5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D689A-C06D-ED4C-9B73-C3EA7EA5A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F520F-C0E1-6548-A14B-C6AC60628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BA31F-A5CD-F84C-931C-F365D068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D301E-9B98-0B44-A91F-2B3E4421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AF5F0-4E34-B943-BCAF-AD378717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0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0FD26-061D-0943-9691-6CC382A9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E7313-22D3-3943-97D2-3D77383F3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F6502-2BAE-E641-972A-F0A7D84E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34C59-1A97-B44D-AFA6-A104F6473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4F6CB-8FB5-374A-B968-C0BC52EB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8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7C202-A564-F14B-86A4-A383D22C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96E02-EE98-E040-9D76-FA485735D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EDF50-EB8C-7C4B-B7B8-200F54878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47241-03B8-C04E-B08A-610063FC7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31764-72F4-3F43-8B22-6F49F5D1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D01C0-702F-E348-9C58-6F2681B0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14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E7E1D-8902-9649-9A19-8AA3FFD7D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F2129-D378-104E-BC77-56F3DA470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F0074-698B-E240-A14C-28FADDA8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68609-BE5F-064F-BE8F-18EA1D61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56883-CA34-624C-BA00-D878B5E9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48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0A3D1F-D067-204D-885E-9A3CD674E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29A06-2EE0-184C-A902-4E496952F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A5A4F-DE22-1441-892D-60F83E7C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2AC91-DBE8-5B43-BC93-50024FB54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E8583-4F2C-4E45-9996-06533057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22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F910-D2E6-C54B-9844-82B29B9F6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B52C8-80A3-594A-947B-71FA6CA5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230EC-7149-AF49-BA7F-C2C8EB124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787D2-3BAA-2A4A-84B6-3AA28EF3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BE97B-DDB7-D243-8240-05873CFF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90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59193-FADE-6F45-B387-4FA5257D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E8EAF-68CC-454B-A79D-409BC95A1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B8689-5553-BD4D-8A47-BA11BDF84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5C3E2-6BD3-4D41-98B9-A59E717DF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A4A6B-2AEE-1942-BE32-511588DF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6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94F0-EAB1-C940-9E9C-C8460253C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4C78C-3047-6C41-AFE8-EEE377C82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E3F0B-F927-AA4C-B20D-7A3A9149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C95EA-635D-DD43-92D8-9EBB9C508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8353A-03B3-8543-A542-F0902AB9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37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B972A-1950-8F41-9226-3014D426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B3032-D8E7-D249-BBF3-6B81D5E3F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37C97-FF35-B842-9A2C-210D4EA03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A3E8A-CFD0-C84B-94D2-AA4700AD7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04312-0D07-5444-BF72-683A3317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FA87F-DDD0-CA4B-BDEB-F1B857FD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7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E4261-307E-0743-BB53-91E8E35B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AC8C3-422C-FC46-800A-FD5D53D34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BA92A-9326-AE4F-B3EC-E0EF14400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C0D23-BEF7-1943-B183-8472692F2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E9E2C3-4F19-3F44-B69B-723D3230D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04E3E0-07EC-CE48-A30D-08B8C921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6CF15-B99B-4347-970D-E6C9CC4F1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D9D78A-F701-8E4D-8CA2-6C2C356D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5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6FE4-C9D7-C94B-BDEB-57ABC9EE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D3DA0-8310-484C-A1D1-41CBE38F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BFCB8-F635-1E44-89A9-2BCA8D375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C2EDE-6075-A94C-98F7-72564E35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91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FC196A-C845-E54B-A965-1E27CA78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25ABD6-7CEE-3F44-B830-83EE90B0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B4260-77B6-C746-A0B9-0F08D51B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5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3B2F4-8A57-B147-8FF8-17D1882C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C43D5-0012-424E-8DE7-874328B1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03944-5C04-B94B-9925-1604EEC1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BFD5F-8578-6644-A72F-B5A3EFC5D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6C492-E7DA-3A49-ACFF-ADD2B4C9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4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8BA71-F237-ED42-81C7-575E2AE9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8F7CE-98A0-2543-9EE5-83D7DD49B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8FBFB-9501-D646-B782-2B5CBBD4D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7254E-2A4B-CD4E-B617-AB341E8D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BFC75-526B-EC4F-A09A-A3761700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33E00-3E6E-CA42-977E-D494304F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05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69F9D-E577-2947-908F-B081F4769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42550F-64C0-824F-B125-0FA1F27DB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6A952-0AF4-5E41-9DE5-49D5C5FEA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362A4-01B3-904F-8AD2-AFD1B15B8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EEA45-1646-0546-A628-0D53066C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B6BE0-33E8-E24B-BDBA-22DF5F2B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2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B6AC-F548-7F40-BD0A-FAD04BAE3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DF9FB-06FF-7C4E-A8CC-843181607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30B79-4E22-E941-A99D-FFA21467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BD1C1-0ECE-AB43-B985-FD167919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29C55-B24D-194B-96B2-AEC2D05C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67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E1037-13CC-B64E-8BAA-8CFC0B46C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C7F03-07C7-8C47-93CB-2EB569C8D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71CD2-06D5-8B4C-BF06-12DCE1F2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F3911-C6D7-024B-ADD7-353A1D81C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5F3FE-5731-7742-910C-50F98006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8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42F06-2E9A-3D40-B5EB-AD8BFC31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B2D-BDE9-3245-AECF-93026C9F5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F7EBB-BCF9-B24C-98AC-312DFA4CF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6AF11-129E-074B-96D0-129FF6C6D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CB953-AB99-B04D-A83C-1FDE045CD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05138-97D2-524B-9965-38FB39E0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9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7F209-E415-EA4A-B1ED-CFCCE1A36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DA248-B0C9-144B-891C-55448C3D1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5EEB3-79CB-0A40-81C2-9D80CDC03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7D0363-B977-D848-BC8F-1645FE8D5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EA4FA-F0C7-364E-BF60-3F6772212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5F8CD-F3AD-8749-9816-4AE79698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E8AD82-91B8-664D-B3F5-1271C5F2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E2A37-FC77-834F-BC2C-7FF86238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4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819BA-B629-C144-8FB9-287FDE6F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7E67CB-FC99-894D-8012-E4909A0A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3ADC8-4E7F-CD4A-BC5C-82769EB7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6CEC5-A34E-E04B-8467-502ED55D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9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C7495D-AE8D-7143-97DE-AD238F3B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1C061B-5452-924D-940B-86AD0CA7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E8435-537F-1B47-9FF0-7A4BD73F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1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1455-7A37-EC44-AB24-A4E89188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C392C-590B-574D-B529-7137FB9B2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6E705-E169-4A40-9AB6-3142B2EC5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3055B-7320-A440-A1C8-511653C9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F0A90-9761-5848-9BFD-337E5C91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D3063-03E2-6642-9B26-B5993F06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9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06E50-B084-5942-B75A-5C64B57C4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097CE2-1631-0D4A-8FA9-BF959BC76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B4894-3993-954E-9798-FF8C36C26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F6806-CC0D-E247-936A-6DDD51545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CB310-636F-BF44-98DB-9C19F2D1F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78E80-4EE3-0542-9565-DFD19DAA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6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A19FD-E837-4146-BC4B-477A1BB7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D1C58-F07D-F043-BCC0-4045A4DE1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92D0F-5E8B-6B49-9125-9FD0A210B62C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5DDA7-B3E0-CB40-8485-6EA3B2581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4DB23-6459-9A48-ABAC-B71CC560E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B368B-1948-A148-AD97-BD0CCE209B2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DD0556-6B85-C342-94BD-5AC3840098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9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74657-9834-384E-A340-27429D4F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4B9CF-945C-354B-8681-7AF65A868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55E4B-73E2-1A42-9A1E-3FCEAE198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391BE-0AE4-F045-872D-B0D3F076ECDD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C1904-04A3-7F47-8E1E-749069C25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0A6A-072D-344D-A1F0-0B2EB8895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6DEF-6D0E-594F-8D38-2804D283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F478-5535-1C46-926A-AD9299ED1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A921E-2C2F-A443-BFEA-3BCA8907A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75C57-4BDA-FF43-A85C-78C190668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C44A-DF57-4643-80D1-5B28EE603BB9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64FA6-0EF9-1C41-A6EE-C12C2F857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ABDCD-2D91-EA49-B25E-1C45C03CD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3E48A-8F35-9442-B85B-C6F0A99A1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F30C1B-5302-0749-841B-D9BCEAADB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088" t="350" r="4668" b="822"/>
          <a:stretch/>
        </p:blipFill>
        <p:spPr>
          <a:xfrm>
            <a:off x="145475" y="2426305"/>
            <a:ext cx="2660072" cy="39732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64FE81D-C4FD-BB46-BE46-7821256320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211" y="3619359"/>
            <a:ext cx="6132201" cy="27752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DD391-B636-B64B-B6E9-255C610E3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07" y="532546"/>
            <a:ext cx="11995181" cy="10904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+mn-lt"/>
              </a:rPr>
              <a:t>NASA-USFS Partnership to Advance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Operational Forest Monitoring in Interior Alaska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FA189-E98C-B540-8931-62C4F4D10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077" y="1589275"/>
            <a:ext cx="11383843" cy="82788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i="1" dirty="0"/>
              <a:t>Bruce Cook</a:t>
            </a:r>
            <a:r>
              <a:rPr lang="en-US" sz="3600" i="1" baseline="30000" dirty="0"/>
              <a:t>1</a:t>
            </a:r>
            <a:r>
              <a:rPr lang="en-US" sz="3600" i="1" dirty="0"/>
              <a:t>*, Hans Andersen</a:t>
            </a:r>
            <a:r>
              <a:rPr lang="en-US" sz="3600" i="1" baseline="30000" dirty="0"/>
              <a:t>2</a:t>
            </a:r>
            <a:r>
              <a:rPr lang="en-US" sz="3600" i="1" dirty="0"/>
              <a:t>, Doug Morton</a:t>
            </a:r>
            <a:r>
              <a:rPr lang="en-US" sz="3600" i="1" baseline="30000" dirty="0"/>
              <a:t>1</a:t>
            </a:r>
            <a:r>
              <a:rPr lang="en-US" sz="3600" i="1" dirty="0"/>
              <a:t>, Andy Finley</a:t>
            </a:r>
            <a:r>
              <a:rPr lang="en-US" sz="3600" i="1" baseline="30000" dirty="0"/>
              <a:t>3</a:t>
            </a:r>
            <a:r>
              <a:rPr lang="en-US" sz="3600" i="1" dirty="0"/>
              <a:t>, Mike Alonzo</a:t>
            </a:r>
            <a:r>
              <a:rPr lang="en-US" sz="3600" i="1" baseline="30000" dirty="0"/>
              <a:t>4</a:t>
            </a:r>
            <a:r>
              <a:rPr lang="en-US" sz="3600" i="1" dirty="0"/>
              <a:t>, Chad Babcock</a:t>
            </a:r>
            <a:r>
              <a:rPr lang="en-US" sz="3600" i="1" baseline="30000" dirty="0"/>
              <a:t>5</a:t>
            </a:r>
            <a:r>
              <a:rPr lang="en-US" sz="3600" i="1" dirty="0"/>
              <a:t>, Sean Cahoon</a:t>
            </a:r>
            <a:r>
              <a:rPr lang="en-US" sz="3600" i="1" baseline="30000" dirty="0"/>
              <a:t>2</a:t>
            </a:r>
            <a:r>
              <a:rPr lang="en-US" sz="3600" i="1" dirty="0"/>
              <a:t>, Larry Corp</a:t>
            </a:r>
            <a:r>
              <a:rPr lang="en-US" sz="3600" i="1" baseline="30000" dirty="0"/>
              <a:t>6</a:t>
            </a:r>
            <a:r>
              <a:rPr lang="en-US" sz="3600" i="1" dirty="0"/>
              <a:t>, Allison Nussbaum</a:t>
            </a:r>
            <a:r>
              <a:rPr lang="en-US" sz="3600" i="1" baseline="30000" dirty="0"/>
              <a:t>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15E707-9D35-0645-B731-412493081476}"/>
              </a:ext>
            </a:extLst>
          </p:cNvPr>
          <p:cNvGrpSpPr/>
          <p:nvPr/>
        </p:nvGrpSpPr>
        <p:grpSpPr>
          <a:xfrm>
            <a:off x="8930895" y="2791254"/>
            <a:ext cx="3302081" cy="3585884"/>
            <a:chOff x="9024414" y="3030746"/>
            <a:chExt cx="3302081" cy="35858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781DA3-0ACF-8647-B077-AB6BA8136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5167" y="3030746"/>
              <a:ext cx="1731416" cy="1955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2D7ADC-1A73-094A-B003-4E29ED0913AB}"/>
                </a:ext>
              </a:extLst>
            </p:cNvPr>
            <p:cNvSpPr txBox="1"/>
            <p:nvPr/>
          </p:nvSpPr>
          <p:spPr>
            <a:xfrm>
              <a:off x="9024414" y="5139302"/>
              <a:ext cx="330208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/>
                <a:t>NASA ABoVE Affiliated Project</a:t>
              </a:r>
              <a:endParaRPr lang="en-US" sz="500" dirty="0"/>
            </a:p>
            <a:p>
              <a:pPr algn="ctr">
                <a:spcAft>
                  <a:spcPts val="600"/>
                </a:spcAft>
              </a:pPr>
              <a:r>
                <a:rPr lang="en-US" sz="1600" i="1" dirty="0"/>
                <a:t>funded by</a:t>
              </a:r>
              <a:endParaRPr lang="en-US" sz="1600" dirty="0"/>
            </a:p>
            <a:p>
              <a:pPr algn="ctr"/>
              <a:r>
                <a:rPr lang="en-US" sz="1600" dirty="0"/>
                <a:t>NASA Carbon Monitoring System</a:t>
              </a:r>
            </a:p>
            <a:p>
              <a:pPr algn="ctr"/>
              <a:r>
                <a:rPr lang="en-US" sz="1600" dirty="0"/>
                <a:t>NASA Terrestrial Ecology</a:t>
              </a:r>
              <a:br>
                <a:rPr lang="en-US" sz="1600" dirty="0"/>
              </a:br>
              <a:r>
                <a:rPr lang="en-US" sz="1600" dirty="0"/>
                <a:t>USFS PNW Research Station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88D3B99-D098-CD4B-B5C5-136CF03F3A06}"/>
              </a:ext>
            </a:extLst>
          </p:cNvPr>
          <p:cNvSpPr txBox="1"/>
          <p:nvPr/>
        </p:nvSpPr>
        <p:spPr>
          <a:xfrm>
            <a:off x="2892211" y="2479649"/>
            <a:ext cx="613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1</a:t>
            </a:r>
            <a:r>
              <a:rPr lang="en-US" dirty="0"/>
              <a:t>NASA Goddard Space Flight Center, </a:t>
            </a:r>
            <a:r>
              <a:rPr lang="en-US" baseline="30000" dirty="0"/>
              <a:t>2</a:t>
            </a:r>
            <a:r>
              <a:rPr lang="en-US" dirty="0"/>
              <a:t>USDA Forest Service, </a:t>
            </a:r>
            <a:r>
              <a:rPr lang="en-US" baseline="30000" dirty="0"/>
              <a:t>3</a:t>
            </a:r>
            <a:r>
              <a:rPr lang="en-US" dirty="0"/>
              <a:t>Michigan State Univ., </a:t>
            </a:r>
            <a:r>
              <a:rPr lang="en-US" baseline="30000" dirty="0"/>
              <a:t>4</a:t>
            </a:r>
            <a:r>
              <a:rPr lang="en-US" dirty="0"/>
              <a:t>American Univ., </a:t>
            </a:r>
            <a:r>
              <a:rPr lang="en-US" baseline="30000" dirty="0"/>
              <a:t>5</a:t>
            </a:r>
            <a:r>
              <a:rPr lang="en-US" dirty="0"/>
              <a:t>Univ. of Minnesota, </a:t>
            </a:r>
            <a:r>
              <a:rPr lang="en-US" baseline="30000" dirty="0"/>
              <a:t>6</a:t>
            </a:r>
            <a:r>
              <a:rPr lang="en-US" dirty="0"/>
              <a:t>Science Systems &amp; Applications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15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C999-3A0E-AE48-914E-A33777CB1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G-LiHT RGB-NIR Stereo Imager --        in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7D944-42ED-2848-9F99-C70A6AC12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2" y="1056524"/>
            <a:ext cx="8988847" cy="5690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E3894-8DF0-964B-986C-DDA49E248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186" y="4443814"/>
            <a:ext cx="2794612" cy="2095483"/>
          </a:xfrm>
          <a:prstGeom prst="rect">
            <a:avLst/>
          </a:prstGeom>
          <a:ln w="12700"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ED40D4-B2D7-5040-A5FA-E35105BD165C}"/>
              </a:ext>
            </a:extLst>
          </p:cNvPr>
          <p:cNvSpPr txBox="1"/>
          <p:nvPr/>
        </p:nvSpPr>
        <p:spPr>
          <a:xfrm>
            <a:off x="9176362" y="1085085"/>
            <a:ext cx="29927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Tightly co-registered RGB-NIR enables quantification of:</a:t>
            </a:r>
          </a:p>
          <a:p>
            <a:pPr marL="293688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Dieback</a:t>
            </a:r>
          </a:p>
          <a:p>
            <a:pPr marL="293688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Photosynthetic vs. non-photosynthetic material </a:t>
            </a:r>
          </a:p>
          <a:p>
            <a:pPr marL="293688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Coarse woody debris</a:t>
            </a:r>
          </a:p>
          <a:p>
            <a:pPr marL="293688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Hyperspatial host-species classification</a:t>
            </a:r>
          </a:p>
          <a:p>
            <a:pPr marL="293688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Stress</a:t>
            </a:r>
          </a:p>
          <a:p>
            <a:pPr marL="293688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Canopy volume by forest type (with coincident lidar data)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674E9-4560-5242-9164-D8DD74AF52F9}"/>
              </a:ext>
            </a:extLst>
          </p:cNvPr>
          <p:cNvSpPr txBox="1"/>
          <p:nvPr/>
        </p:nvSpPr>
        <p:spPr>
          <a:xfrm>
            <a:off x="9253251" y="6516299"/>
            <a:ext cx="2874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CIR – Holt Research Forest, ME, 2021</a:t>
            </a:r>
          </a:p>
        </p:txBody>
      </p:sp>
      <p:pic>
        <p:nvPicPr>
          <p:cNvPr id="2050" name="Picture 2" descr="New Clip Art at Clker.com - vector clip art online ...">
            <a:extLst>
              <a:ext uri="{FF2B5EF4-FFF2-40B4-BE49-F238E27FC236}">
                <a16:creationId xmlns:a16="http://schemas.microsoft.com/office/drawing/2014/main" id="{5CC640AE-C1BF-A94E-BFE4-B3CA2A19B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01" y="165532"/>
            <a:ext cx="824186" cy="76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626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231725" y="217199"/>
            <a:ext cx="98882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Joint NASA-USFS Inventory of Interior AK:  The Most Remote US Forest Lands</a:t>
            </a:r>
          </a:p>
          <a:p>
            <a:pPr algn="ctr"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Cook, B., H. –E. Andersen, D. Morton, </a:t>
            </a:r>
            <a:r>
              <a:rPr lang="en-US" dirty="0">
                <a:cs typeface="Times New Roman" panose="02020603050405020304" pitchFamily="18" charset="0"/>
              </a:rPr>
              <a:t>A. Finley, M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 Alonzo, C. Babcock, S</a:t>
            </a:r>
            <a:r>
              <a:rPr lang="en-US" dirty="0">
                <a:latin typeface="Calibri" panose="020F0502020204030204"/>
                <a:cs typeface="Times New Roman" panose="02020603050405020304" pitchFamily="18" charset="0"/>
              </a:rPr>
              <a:t>.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Cahoon, </a:t>
            </a:r>
            <a:r>
              <a:rPr lang="en-US" dirty="0">
                <a:cs typeface="Times New Roman" panose="02020603050405020304" pitchFamily="18" charset="0"/>
              </a:rPr>
              <a:t>L. Corp, A. Nussbaum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162566" y="1131517"/>
            <a:ext cx="6639511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5888" indent="-115888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Background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Forests of interior Alaska are the last “missing piece” of US inventory.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&gt;450,000 km2 of forest land in interior Alaska (15% of US total) are not included in the USFS Forest Inventory &amp; Analysis (FIA) program.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MS PGothic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Analysis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MS PGothic" pitchFamily="34" charset="-128"/>
                <a:cs typeface="Times New Roman" panose="02020603050405020304" pitchFamily="18" charset="0"/>
              </a:rPr>
              <a:t>Inventory plots cost $5-10k/plot to measure on the ground.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A hybrid approach using a sparse density of ground plots and NASA’s state-of-the-art airborne remote sensing is a cost-effective measurement option.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Findings</a:t>
            </a:r>
          </a:p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MS PGothic" pitchFamily="34" charset="-128"/>
                <a:cs typeface="Times New Roman" panose="02020603050405020304" pitchFamily="18" charset="0"/>
              </a:rPr>
              <a:t>Computationally-efficient methods have been developed to produce statistically robust model-based (maps) and model-assisted (tables) of forest attributes and uncertainties.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MS PGothic" pitchFamily="34" charset="-128"/>
              <a:cs typeface="Times New Roman" panose="02020603050405020304" pitchFamily="18" charset="0"/>
            </a:endParaRPr>
          </a:p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Multi-Sensor airborne data has improved spatial estimates of forest and shrub biomass; losses due to fire; and impact of permafrost thaw.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Significance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This study will answer Mission Statements of both NASA and USFS :</a:t>
            </a:r>
          </a:p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How much forest land is there, and how is it changing in response to climate change, fire, drought, insects and disease?</a:t>
            </a:r>
          </a:p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Are forest resources sufficient to meet needs of local communities (species, size class, volume, productivity)?</a:t>
            </a:r>
          </a:p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Will ecosystems continue to support wildlife and local subsistence living?</a:t>
            </a:r>
          </a:p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MS PGothic" pitchFamily="34" charset="-128"/>
                <a:cs typeface="Times New Roman" panose="02020603050405020304" pitchFamily="18" charset="0"/>
              </a:rPr>
              <a:t>Are these ecosystems (include live/dead trees, shrubs, and soils) a net carbon source or sink?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80057" y="5963211"/>
            <a:ext cx="51401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Flight lines that flown to acquire multi-sensor data with NASA Goddard’s Lidar, Hyperspectral and Thermal (G-LiHT) over US Forest Service Inventory plots (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red, 2014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blue, 2018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; black, 2019-27)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66B6DD-3397-CC4E-B325-B34E51FDFAC8}"/>
              </a:ext>
            </a:extLst>
          </p:cNvPr>
          <p:cNvGrpSpPr/>
          <p:nvPr/>
        </p:nvGrpSpPr>
        <p:grpSpPr>
          <a:xfrm>
            <a:off x="50103" y="1075151"/>
            <a:ext cx="12070080" cy="42097"/>
            <a:chOff x="0" y="1192404"/>
            <a:chExt cx="12192000" cy="4209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245228F-F6DE-5B43-91EA-2923CCD1EC38}"/>
                </a:ext>
              </a:extLst>
            </p:cNvPr>
            <p:cNvCxnSpPr/>
            <p:nvPr/>
          </p:nvCxnSpPr>
          <p:spPr>
            <a:xfrm>
              <a:off x="0" y="1192404"/>
              <a:ext cx="12192000" cy="0"/>
            </a:xfrm>
            <a:prstGeom prst="line">
              <a:avLst/>
            </a:prstGeom>
            <a:ln w="9525" cmpd="dbl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87453EA-E77B-5D4A-8C6E-63468D18EA9E}"/>
                </a:ext>
              </a:extLst>
            </p:cNvPr>
            <p:cNvCxnSpPr/>
            <p:nvPr/>
          </p:nvCxnSpPr>
          <p:spPr>
            <a:xfrm>
              <a:off x="0" y="1234501"/>
              <a:ext cx="12192000" cy="0"/>
            </a:xfrm>
            <a:prstGeom prst="line">
              <a:avLst/>
            </a:prstGeom>
            <a:ln w="9525" cmpd="dbl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F45E4048-2ECE-6147-9B7E-14EFF8317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9967" y="220000"/>
            <a:ext cx="822236" cy="808941"/>
          </a:xfrm>
          <a:prstGeom prst="rect">
            <a:avLst/>
          </a:prstGeom>
        </p:spPr>
      </p:pic>
      <p:pic>
        <p:nvPicPr>
          <p:cNvPr id="55" name="Picture 54" descr="meatball best">
            <a:extLst>
              <a:ext uri="{FF2B5EF4-FFF2-40B4-BE49-F238E27FC236}">
                <a16:creationId xmlns:a16="http://schemas.microsoft.com/office/drawing/2014/main" id="{7E10172B-030D-1449-AA1E-D3622FB03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889" y="210628"/>
            <a:ext cx="944066" cy="7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4760ED7-C525-8346-9197-085C264D32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0" r="33234"/>
          <a:stretch/>
        </p:blipFill>
        <p:spPr>
          <a:xfrm>
            <a:off x="7528083" y="1252610"/>
            <a:ext cx="4026377" cy="462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6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A4AE684-8919-994C-BDCD-2A380AF54F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1"/>
          <a:stretch/>
        </p:blipFill>
        <p:spPr>
          <a:xfrm>
            <a:off x="169627" y="961165"/>
            <a:ext cx="7318352" cy="56956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B8C3DC-79DC-314B-8EAB-91D94ABFFE09}"/>
              </a:ext>
            </a:extLst>
          </p:cNvPr>
          <p:cNvGrpSpPr/>
          <p:nvPr/>
        </p:nvGrpSpPr>
        <p:grpSpPr>
          <a:xfrm>
            <a:off x="3377094" y="5386856"/>
            <a:ext cx="2982745" cy="1307204"/>
            <a:chOff x="7457745" y="1199449"/>
            <a:chExt cx="3552378" cy="155684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BF2352-1474-5247-B5B2-10D338B00ED6}"/>
                </a:ext>
              </a:extLst>
            </p:cNvPr>
            <p:cNvSpPr/>
            <p:nvPr/>
          </p:nvSpPr>
          <p:spPr>
            <a:xfrm>
              <a:off x="7576083" y="1589767"/>
              <a:ext cx="289354" cy="17336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0ABA44-C655-4E44-9323-5B2C4AB1944C}"/>
                </a:ext>
              </a:extLst>
            </p:cNvPr>
            <p:cNvSpPr/>
            <p:nvPr/>
          </p:nvSpPr>
          <p:spPr>
            <a:xfrm>
              <a:off x="7576083" y="1833484"/>
              <a:ext cx="289354" cy="1733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22F5DE-BFF0-544A-B2A1-D269B3B04F90}"/>
                </a:ext>
              </a:extLst>
            </p:cNvPr>
            <p:cNvSpPr txBox="1"/>
            <p:nvPr/>
          </p:nvSpPr>
          <p:spPr>
            <a:xfrm>
              <a:off x="7976970" y="1469365"/>
              <a:ext cx="1877427" cy="27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Heavily Forested Region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8E1538-ADF4-4743-80DE-AD1A67816D7F}"/>
                </a:ext>
              </a:extLst>
            </p:cNvPr>
            <p:cNvSpPr txBox="1"/>
            <p:nvPr/>
          </p:nvSpPr>
          <p:spPr>
            <a:xfrm>
              <a:off x="7976970" y="1707687"/>
              <a:ext cx="1579988" cy="27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Marginally Forested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670E1B-79C1-F246-9932-9039ABE89EBD}"/>
                </a:ext>
              </a:extLst>
            </p:cNvPr>
            <p:cNvSpPr txBox="1"/>
            <p:nvPr/>
          </p:nvSpPr>
          <p:spPr>
            <a:xfrm>
              <a:off x="7457745" y="1199449"/>
              <a:ext cx="2497105" cy="27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Total Forested Land Area = 48%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0571D0-0C23-8849-A993-2297C98487D8}"/>
                </a:ext>
              </a:extLst>
            </p:cNvPr>
            <p:cNvSpPr/>
            <p:nvPr/>
          </p:nvSpPr>
          <p:spPr>
            <a:xfrm>
              <a:off x="7584121" y="2064275"/>
              <a:ext cx="289354" cy="173369"/>
            </a:xfrm>
            <a:prstGeom prst="rect">
              <a:avLst/>
            </a:prstGeom>
            <a:solidFill>
              <a:srgbClr val="E29C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77AEC8-8E8D-1F43-994B-B59D114AF23C}"/>
                </a:ext>
              </a:extLst>
            </p:cNvPr>
            <p:cNvSpPr txBox="1"/>
            <p:nvPr/>
          </p:nvSpPr>
          <p:spPr>
            <a:xfrm>
              <a:off x="7987682" y="1943874"/>
              <a:ext cx="3022441" cy="27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Designated Wilderness – no field survey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1BCD664-09F5-6A44-961A-6FEB92DDBB06}"/>
                </a:ext>
              </a:extLst>
            </p:cNvPr>
            <p:cNvSpPr/>
            <p:nvPr/>
          </p:nvSpPr>
          <p:spPr>
            <a:xfrm>
              <a:off x="7688609" y="2349077"/>
              <a:ext cx="82296" cy="849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928303-FED9-EC42-A799-06E816378B69}"/>
                </a:ext>
              </a:extLst>
            </p:cNvPr>
            <p:cNvSpPr txBox="1"/>
            <p:nvPr/>
          </p:nvSpPr>
          <p:spPr>
            <a:xfrm>
              <a:off x="7995720" y="2180448"/>
              <a:ext cx="1527847" cy="273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Forested Field Plot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DE0078C-FD51-554F-BDFA-EC7E2077DC14}"/>
                </a:ext>
              </a:extLst>
            </p:cNvPr>
            <p:cNvSpPr/>
            <p:nvPr/>
          </p:nvSpPr>
          <p:spPr>
            <a:xfrm>
              <a:off x="7713498" y="254130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798B6D-F469-3D4D-8C04-E0C65A8742AF}"/>
                </a:ext>
              </a:extLst>
            </p:cNvPr>
            <p:cNvSpPr txBox="1"/>
            <p:nvPr/>
          </p:nvSpPr>
          <p:spPr>
            <a:xfrm>
              <a:off x="7995720" y="2417743"/>
              <a:ext cx="1297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Field Plots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7AE546-0232-A648-8FC0-0C3CF8D2E213}"/>
              </a:ext>
            </a:extLst>
          </p:cNvPr>
          <p:cNvGrpSpPr/>
          <p:nvPr/>
        </p:nvGrpSpPr>
        <p:grpSpPr>
          <a:xfrm>
            <a:off x="6419285" y="936905"/>
            <a:ext cx="5465368" cy="3383280"/>
            <a:chOff x="6669805" y="1162373"/>
            <a:chExt cx="5465368" cy="3383280"/>
          </a:xfrm>
        </p:grpSpPr>
        <p:pic>
          <p:nvPicPr>
            <p:cNvPr id="17" name="Picture 9" descr="helicopter">
              <a:extLst>
                <a:ext uri="{FF2B5EF4-FFF2-40B4-BE49-F238E27FC236}">
                  <a16:creationId xmlns:a16="http://schemas.microsoft.com/office/drawing/2014/main" id="{44F52F54-54CA-8B4E-9E7A-7309576E0A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 bwMode="auto">
            <a:xfrm>
              <a:off x="6669805" y="1162373"/>
              <a:ext cx="5465368" cy="33832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CF744891-C340-944B-8D61-65FCE213F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7473" y="1186633"/>
              <a:ext cx="3737604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Virtually all FIA plots in interior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Alaska are helicopter-access  </a:t>
              </a:r>
            </a:p>
          </p:txBody>
        </p: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D2E8172D-0613-2F4D-B4CA-015E3450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38"/>
            <a:ext cx="12192000" cy="81087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+mn-lt"/>
              </a:rPr>
              <a:t>USFS FIA Ground Plot Sampling Design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8ED34F-6BD1-874E-B7C7-52DFBD0619D3}"/>
              </a:ext>
            </a:extLst>
          </p:cNvPr>
          <p:cNvSpPr txBox="1"/>
          <p:nvPr/>
        </p:nvSpPr>
        <p:spPr>
          <a:xfrm>
            <a:off x="7076412" y="4411899"/>
            <a:ext cx="5219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Interior Alaska inventory units and FIA sampling grid in relation to forest cover and wilderness areas, where helicopter access to FIA plots is prohibited.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7B6FE2-ED2B-2347-BCFC-522D14775A30}"/>
              </a:ext>
            </a:extLst>
          </p:cNvPr>
          <p:cNvSpPr txBox="1"/>
          <p:nvPr/>
        </p:nvSpPr>
        <p:spPr>
          <a:xfrm>
            <a:off x="7686558" y="5682682"/>
            <a:ext cx="4335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C00000"/>
                </a:solidFill>
              </a:rPr>
              <a:t>Downloadable databases for the 33.7 million acre Tanana Valley (2014-2018, n=800 plots, 100 preset queries) are now available online!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ECD067-5122-174B-8B7B-BB45D2E2A16B}"/>
              </a:ext>
            </a:extLst>
          </p:cNvPr>
          <p:cNvSpPr txBox="1"/>
          <p:nvPr/>
        </p:nvSpPr>
        <p:spPr>
          <a:xfrm>
            <a:off x="6047897" y="6462479"/>
            <a:ext cx="6147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432FF"/>
                </a:solidFill>
              </a:rPr>
              <a:t>https://</a:t>
            </a:r>
            <a:r>
              <a:rPr lang="en-US" sz="1600" b="1" dirty="0" err="1">
                <a:solidFill>
                  <a:srgbClr val="0432FF"/>
                </a:solidFill>
              </a:rPr>
              <a:t>www.fs.usda.gov</a:t>
            </a:r>
            <a:r>
              <a:rPr lang="en-US" sz="1600" b="1" dirty="0">
                <a:solidFill>
                  <a:srgbClr val="0432FF"/>
                </a:solidFill>
              </a:rPr>
              <a:t>/</a:t>
            </a:r>
            <a:r>
              <a:rPr lang="en-US" sz="1600" b="1" dirty="0" err="1">
                <a:solidFill>
                  <a:srgbClr val="0432FF"/>
                </a:solidFill>
              </a:rPr>
              <a:t>pnw</a:t>
            </a:r>
            <a:r>
              <a:rPr lang="en-US" sz="1600" b="1" dirty="0">
                <a:solidFill>
                  <a:srgbClr val="0432FF"/>
                </a:solidFill>
              </a:rPr>
              <a:t>/tools/</a:t>
            </a:r>
            <a:r>
              <a:rPr lang="en-US" sz="1600" b="1" dirty="0" err="1">
                <a:solidFill>
                  <a:srgbClr val="0432FF"/>
                </a:solidFill>
              </a:rPr>
              <a:t>pnw</a:t>
            </a:r>
            <a:r>
              <a:rPr lang="en-US" sz="1600" b="1" dirty="0">
                <a:solidFill>
                  <a:srgbClr val="0432FF"/>
                </a:solidFill>
              </a:rPr>
              <a:t>-</a:t>
            </a:r>
            <a:r>
              <a:rPr lang="en-US" sz="1600" b="1" dirty="0" err="1">
                <a:solidFill>
                  <a:srgbClr val="0432FF"/>
                </a:solidFill>
              </a:rPr>
              <a:t>fia</a:t>
            </a:r>
            <a:r>
              <a:rPr lang="en-US" sz="1600" b="1" dirty="0">
                <a:solidFill>
                  <a:srgbClr val="0432FF"/>
                </a:solidFill>
              </a:rPr>
              <a:t>-interior-</a:t>
            </a:r>
            <a:r>
              <a:rPr lang="en-US" sz="1600" b="1" dirty="0" err="1">
                <a:solidFill>
                  <a:srgbClr val="0432FF"/>
                </a:solidFill>
              </a:rPr>
              <a:t>alaska</a:t>
            </a:r>
            <a:r>
              <a:rPr lang="en-US" sz="1600" b="1" dirty="0">
                <a:solidFill>
                  <a:srgbClr val="0432FF"/>
                </a:solidFill>
              </a:rPr>
              <a:t>-database</a:t>
            </a:r>
          </a:p>
          <a:p>
            <a:pPr algn="r"/>
            <a:endParaRPr lang="en-US" sz="16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1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6460DC-F943-F84A-9912-6038FC50E1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2744"/>
            <a:ext cx="8074617" cy="562821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9465B7-D2C9-6844-B853-E2E28E677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049250"/>
              </p:ext>
            </p:extLst>
          </p:nvPr>
        </p:nvGraphicFramePr>
        <p:xfrm>
          <a:off x="5277839" y="1027187"/>
          <a:ext cx="596101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642">
                  <a:extLst>
                    <a:ext uri="{9D8B030D-6E8A-4147-A177-3AD203B41FA5}">
                      <a16:colId xmlns:a16="http://schemas.microsoft.com/office/drawing/2014/main" val="3335744798"/>
                    </a:ext>
                  </a:extLst>
                </a:gridCol>
                <a:gridCol w="1309947">
                  <a:extLst>
                    <a:ext uri="{9D8B030D-6E8A-4147-A177-3AD203B41FA5}">
                      <a16:colId xmlns:a16="http://schemas.microsoft.com/office/drawing/2014/main" val="2702214924"/>
                    </a:ext>
                  </a:extLst>
                </a:gridCol>
                <a:gridCol w="1521226">
                  <a:extLst>
                    <a:ext uri="{9D8B030D-6E8A-4147-A177-3AD203B41FA5}">
                      <a16:colId xmlns:a16="http://schemas.microsoft.com/office/drawing/2014/main" val="4236105910"/>
                    </a:ext>
                  </a:extLst>
                </a:gridCol>
                <a:gridCol w="1352201">
                  <a:extLst>
                    <a:ext uri="{9D8B030D-6E8A-4147-A177-3AD203B41FA5}">
                      <a16:colId xmlns:a16="http://schemas.microsoft.com/office/drawing/2014/main" val="123430338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600" dirty="0"/>
                        <a:t>Inventory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Size (km</a:t>
                      </a:r>
                      <a:r>
                        <a:rPr lang="en-US" sz="1600" baseline="30000" dirty="0"/>
                        <a:t>2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9604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/>
                        <a:t>Tanana (pilot)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138,572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Arkansas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2014-2018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3742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/>
                        <a:t>Susitna-Copper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124,273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Pennsylvania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2018-2020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0054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/>
                        <a:t>Southwest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310,141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New 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2020-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22673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/>
                        <a:t>Lower Yukon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410,078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Montana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2023-2026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259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/>
                        <a:t>Upper Yukon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154,420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Georgia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2027-2029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90973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C73D505-9F77-F841-ABAE-41AD132F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313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NASA G-LiHT Airborne Imaging Transects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3D80CE-EC15-4B4D-B6DE-9E63347BF60A}"/>
              </a:ext>
            </a:extLst>
          </p:cNvPr>
          <p:cNvSpPr txBox="1"/>
          <p:nvPr/>
        </p:nvSpPr>
        <p:spPr>
          <a:xfrm>
            <a:off x="8247890" y="3440293"/>
            <a:ext cx="37708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G-LiHT </a:t>
            </a:r>
            <a:r>
              <a:rPr lang="en-US" sz="1600" b="1" i="1" dirty="0">
                <a:latin typeface="Calibri" panose="020F0502020204030204"/>
              </a:rPr>
              <a:t>Sampling transects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are spaced 9 km apart to collect multi-sensor data over FIA plots and areas in-between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, and </a:t>
            </a: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both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airborne and ground measurements will be used to produce the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first comprehensive inventory of forests in interior Alaska in &gt;40 years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A0C77C-FFAD-8142-92AA-BB68904C2AAF}"/>
              </a:ext>
            </a:extLst>
          </p:cNvPr>
          <p:cNvSpPr txBox="1"/>
          <p:nvPr/>
        </p:nvSpPr>
        <p:spPr>
          <a:xfrm>
            <a:off x="8258347" y="5331946"/>
            <a:ext cx="366949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b="1" i="1" dirty="0">
                <a:solidFill>
                  <a:srgbClr val="C00000"/>
                </a:solidFill>
              </a:rPr>
              <a:t>User-friendly L1-L3 data products are shared with the science community through G-LiHT’s map-based interface</a:t>
            </a:r>
          </a:p>
          <a:p>
            <a:pPr lvl="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600" b="1" dirty="0">
                <a:solidFill>
                  <a:srgbClr val="0432FF"/>
                </a:solidFill>
              </a:rPr>
              <a:t>   https://</a:t>
            </a:r>
            <a:r>
              <a:rPr lang="en-US" sz="1600" b="1" dirty="0" err="1">
                <a:solidFill>
                  <a:srgbClr val="0432FF"/>
                </a:solidFill>
              </a:rPr>
              <a:t>glihtdata.gsfc.nasa.gov</a:t>
            </a:r>
            <a:r>
              <a:rPr lang="en-US" sz="1600" b="1" dirty="0">
                <a:solidFill>
                  <a:srgbClr val="0432FF"/>
                </a:solidFill>
              </a:rPr>
              <a:t>/</a:t>
            </a:r>
          </a:p>
          <a:p>
            <a:pPr lvl="0">
              <a:defRPr/>
            </a:pPr>
            <a:r>
              <a:rPr lang="en-US" sz="1600" b="1" i="1" dirty="0">
                <a:solidFill>
                  <a:srgbClr val="C00000"/>
                </a:solidFill>
              </a:rPr>
              <a:t>and will be mirrored by LP DAAC.</a:t>
            </a:r>
          </a:p>
        </p:txBody>
      </p:sp>
    </p:spTree>
    <p:extLst>
      <p:ext uri="{BB962C8B-B14F-4D97-AF65-F5344CB8AC3E}">
        <p14:creationId xmlns:p14="http://schemas.microsoft.com/office/powerpoint/2010/main" val="3863564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B65A-B1CF-0B4E-8BC7-5C3F07C229F7}"/>
              </a:ext>
            </a:extLst>
          </p:cNvPr>
          <p:cNvSpPr txBox="1">
            <a:spLocks/>
          </p:cNvSpPr>
          <p:nvPr/>
        </p:nvSpPr>
        <p:spPr>
          <a:xfrm>
            <a:off x="4203967" y="790806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6935B-838F-8647-9A0B-67F792604BFF}"/>
              </a:ext>
            </a:extLst>
          </p:cNvPr>
          <p:cNvSpPr txBox="1">
            <a:spLocks/>
          </p:cNvSpPr>
          <p:nvPr/>
        </p:nvSpPr>
        <p:spPr>
          <a:xfrm>
            <a:off x="3914120" y="414501"/>
            <a:ext cx="8027360" cy="62852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Goals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Regional Objectives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prstClr val="black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inventory units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Interior Alaska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Pre-field imagery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ground crews (forest/non-forest; landing)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Pixel-level forest biomass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predictions &amp; uncertainties by species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Tanana Valley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Inventory Unit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Kenai Peninsula</a:t>
            </a:r>
            <a:endParaRPr kumimoji="0" lang="en-US" sz="1800" b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Quantify the effects of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disturbance and recovery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 and quantify effects of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thawing permafrost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Susitna-Copper River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Inventory Unit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Quantify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shrub and forest biomass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(by species,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live/dead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Detect extent of forest health and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insect/disease outbreaks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Southwest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Inventory Unit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Quantify the spatial distribution of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organic carbon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Optimize sampling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target regions with highest uncertainty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F3DF5-B05A-E648-A118-5F030E75A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340"/>
          <a:stretch/>
        </p:blipFill>
        <p:spPr>
          <a:xfrm>
            <a:off x="0" y="0"/>
            <a:ext cx="4083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5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D8E9-5609-DB4F-8146-A12D5B19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66" y="38964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2018 Spruce Beetle Outbreak in AK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D79A57-E524-7F4B-9B08-BE6FED93B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66" y="1494699"/>
            <a:ext cx="3826313" cy="510175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DC6F88-F30B-AD43-9293-76D5B4FDF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462" y="1494699"/>
            <a:ext cx="3826314" cy="5101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F30AA-1127-E34C-A851-C6EA2EE4A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959" y="1120230"/>
            <a:ext cx="3705812" cy="2519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14C06F-2826-3A4C-BF93-4A9C5E9DA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959" y="3817092"/>
            <a:ext cx="3705812" cy="277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14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C2F7-F4CB-F446-9ECF-E8407711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96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Hyperspectral Remote Sensing Stages of Infestation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D9D50-2C11-7D4C-B649-B92F70A76B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9" y="1238261"/>
            <a:ext cx="4695397" cy="23995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E2B40B-16BD-F547-9BB7-C06598E1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065" y="1238261"/>
            <a:ext cx="7247278" cy="47146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63730-5764-5046-AB1E-F9C121301AA9}"/>
              </a:ext>
            </a:extLst>
          </p:cNvPr>
          <p:cNvSpPr txBox="1"/>
          <p:nvPr/>
        </p:nvSpPr>
        <p:spPr>
          <a:xfrm>
            <a:off x="204591" y="4143117"/>
            <a:ext cx="4463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 in tree architecture measured with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terrestrial laser scanning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(TLS; above), and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canopy structure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and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spectral indicators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obtained from G-LiHT and UAS platforms (right).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7A57EE-C818-3442-B0D6-31D9D3B6BECE}"/>
              </a:ext>
            </a:extLst>
          </p:cNvPr>
          <p:cNvSpPr txBox="1"/>
          <p:nvPr/>
        </p:nvSpPr>
        <p:spPr>
          <a:xfrm>
            <a:off x="5225807" y="5990940"/>
            <a:ext cx="7078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Cessna, J., M. G. Alonzo, A. C. Foster, and B. D. Cook.  2021.  Mapping boreal forest spruce beetle health status at the individual crown scale using fused spectral and structural data.  </a:t>
            </a:r>
            <a:r>
              <a:rPr lang="en-US" sz="1400" i="1" dirty="0"/>
              <a:t>Forests</a:t>
            </a:r>
            <a:r>
              <a:rPr lang="en-US" sz="1400" dirty="0"/>
              <a:t> 12:1145, http://</a:t>
            </a:r>
            <a:r>
              <a:rPr lang="en-US" sz="1400" dirty="0" err="1"/>
              <a:t>doi.org</a:t>
            </a:r>
            <a:r>
              <a:rPr lang="en-US" sz="1400" dirty="0"/>
              <a:t>/10.3390/f12091145.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886D6-FED2-E44A-82AE-EB09819C87CF}"/>
              </a:ext>
            </a:extLst>
          </p:cNvPr>
          <p:cNvSpPr txBox="1"/>
          <p:nvPr/>
        </p:nvSpPr>
        <p:spPr>
          <a:xfrm>
            <a:off x="3498919" y="3637792"/>
            <a:ext cx="1284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Paynter</a:t>
            </a:r>
            <a:r>
              <a:rPr lang="en-US" sz="1600" i="1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881904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C46F-80FB-1242-BFD1-7ECD8F7D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Fine-Resolution (3 cm) RGB Stereo Imagery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for Live/Dead Classification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F8673-8F14-0B4A-84F8-541BD51B8E79}"/>
              </a:ext>
            </a:extLst>
          </p:cNvPr>
          <p:cNvSpPr txBox="1"/>
          <p:nvPr/>
        </p:nvSpPr>
        <p:spPr>
          <a:xfrm>
            <a:off x="1148713" y="5822910"/>
            <a:ext cx="3884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U-Nets neural network architecture</a:t>
            </a:r>
          </a:p>
          <a:p>
            <a:pPr algn="ctr"/>
            <a:r>
              <a:rPr lang="en-US" sz="2000" dirty="0"/>
              <a:t>(</a:t>
            </a:r>
            <a:r>
              <a:rPr lang="en-US" sz="2000" dirty="0" err="1"/>
              <a:t>Ronneberger</a:t>
            </a:r>
            <a:r>
              <a:rPr lang="en-US" sz="2000" dirty="0"/>
              <a:t> </a:t>
            </a:r>
            <a:r>
              <a:rPr lang="en-US" sz="2000" i="1" dirty="0"/>
              <a:t>et al.</a:t>
            </a:r>
            <a:r>
              <a:rPr lang="en-US" sz="2000" dirty="0"/>
              <a:t>, 2015)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7BD9E-A7A8-2040-9414-163511389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77" y="1463040"/>
            <a:ext cx="6251908" cy="4074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3BB08-E60D-D043-A3C9-F502D91B9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3839" y="1250134"/>
            <a:ext cx="4420401" cy="4565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7F3EBF-CD06-DC4D-8A1F-9BBA13ED4526}"/>
              </a:ext>
            </a:extLst>
          </p:cNvPr>
          <p:cNvSpPr txBox="1"/>
          <p:nvPr/>
        </p:nvSpPr>
        <p:spPr>
          <a:xfrm>
            <a:off x="6532485" y="5669021"/>
            <a:ext cx="5310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Location of live and dead trees during 2018 spruce bark beetle outbreak in interior Alaska using G-LiHT fine-resolution RGB orthomosaics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E74AF-A237-E943-B605-78A45F6A1016}"/>
              </a:ext>
            </a:extLst>
          </p:cNvPr>
          <p:cNvSpPr txBox="1"/>
          <p:nvPr/>
        </p:nvSpPr>
        <p:spPr>
          <a:xfrm>
            <a:off x="10962640" y="5108670"/>
            <a:ext cx="110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Aytac</a:t>
            </a:r>
            <a:r>
              <a:rPr lang="en-US" sz="1600" i="1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556514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EED35BA-6E0B-7A4A-9386-03EFA8DD9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443" y="3058216"/>
            <a:ext cx="5329557" cy="3087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F7729B-3401-1343-A872-BB594AC87A04}"/>
              </a:ext>
            </a:extLst>
          </p:cNvPr>
          <p:cNvSpPr txBox="1"/>
          <p:nvPr/>
        </p:nvSpPr>
        <p:spPr>
          <a:xfrm>
            <a:off x="255234" y="201006"/>
            <a:ext cx="11703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Modeling future insect outbreaks and tree-scale disturbances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7F01C5-E345-6D41-BAE5-7F05E4B96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38" y="1374129"/>
            <a:ext cx="5497975" cy="1783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2D7F55-D9AB-A240-8C9F-9C56FD9FB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4" y="3164991"/>
            <a:ext cx="4259225" cy="2076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2C8934-2C69-2A45-AFCD-121C14782495}"/>
              </a:ext>
            </a:extLst>
          </p:cNvPr>
          <p:cNvSpPr txBox="1"/>
          <p:nvPr/>
        </p:nvSpPr>
        <p:spPr>
          <a:xfrm>
            <a:off x="5934488" y="1513177"/>
            <a:ext cx="3194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Voxel representation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G-LiHT LiDAR point clouds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Bonanza Creek, AK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67EC92-5B6E-834A-A199-1E8D7B2DA850}"/>
              </a:ext>
            </a:extLst>
          </p:cNvPr>
          <p:cNvSpPr txBox="1"/>
          <p:nvPr/>
        </p:nvSpPr>
        <p:spPr>
          <a:xfrm>
            <a:off x="461437" y="5248377"/>
            <a:ext cx="405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Lidar-derived canopy height and vertical structural metrics at Bonanza Creek, AK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2098E2-8696-AD4A-8577-A044F55A11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79" r="24996"/>
          <a:stretch/>
        </p:blipFill>
        <p:spPr>
          <a:xfrm>
            <a:off x="10180949" y="1976535"/>
            <a:ext cx="1872531" cy="1890495"/>
          </a:xfrm>
          <a:prstGeom prst="rect">
            <a:avLst/>
          </a:prstGeom>
        </p:spPr>
      </p:pic>
      <p:sp>
        <p:nvSpPr>
          <p:cNvPr id="30" name="Down Arrow 29">
            <a:extLst>
              <a:ext uri="{FF2B5EF4-FFF2-40B4-BE49-F238E27FC236}">
                <a16:creationId xmlns:a16="http://schemas.microsoft.com/office/drawing/2014/main" id="{E3CB7206-BDEC-B14E-988F-239693E1100C}"/>
              </a:ext>
            </a:extLst>
          </p:cNvPr>
          <p:cNvSpPr/>
          <p:nvPr/>
        </p:nvSpPr>
        <p:spPr>
          <a:xfrm rot="17290127">
            <a:off x="5268042" y="2806334"/>
            <a:ext cx="957125" cy="230132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Initialization &amp; Calibration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A5545C-F417-1048-B2DF-A69B363F963C}"/>
              </a:ext>
            </a:extLst>
          </p:cNvPr>
          <p:cNvSpPr txBox="1"/>
          <p:nvPr/>
        </p:nvSpPr>
        <p:spPr>
          <a:xfrm>
            <a:off x="461437" y="960126"/>
            <a:ext cx="2384385" cy="37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Palace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RSE, 2015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CD9EA-0E6A-F744-B8A3-38AE33DEB459}"/>
              </a:ext>
            </a:extLst>
          </p:cNvPr>
          <p:cNvSpPr txBox="1"/>
          <p:nvPr/>
        </p:nvSpPr>
        <p:spPr>
          <a:xfrm>
            <a:off x="7810959" y="6287662"/>
            <a:ext cx="311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Dave Lutz, NASA ABoVE project</a:t>
            </a:r>
          </a:p>
        </p:txBody>
      </p:sp>
    </p:spTree>
    <p:extLst>
      <p:ext uri="{BB962C8B-B14F-4D97-AF65-F5344CB8AC3E}">
        <p14:creationId xmlns:p14="http://schemas.microsoft.com/office/powerpoint/2010/main" val="2910253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8097</TotalTime>
  <Words>1029</Words>
  <Application>Microsoft Macintosh PowerPoint</Application>
  <PresentationFormat>Widescreen</PresentationFormat>
  <Paragraphs>114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1_Office Theme</vt:lpstr>
      <vt:lpstr>2_Office Theme</vt:lpstr>
      <vt:lpstr>NASA-USFS Partnership to Advance  Operational Forest Monitoring in Interior Alaska</vt:lpstr>
      <vt:lpstr>PowerPoint Presentation</vt:lpstr>
      <vt:lpstr>USFS FIA Ground Plot Sampling Design</vt:lpstr>
      <vt:lpstr>NASA G-LiHT Airborne Imaging Transects</vt:lpstr>
      <vt:lpstr>PowerPoint Presentation</vt:lpstr>
      <vt:lpstr>2018 Spruce Beetle Outbreak in AK</vt:lpstr>
      <vt:lpstr>Hyperspectral Remote Sensing Stages of Infestation</vt:lpstr>
      <vt:lpstr>Fine-Resolution (3 cm) RGB Stereo Imagery for Live/Dead Classification</vt:lpstr>
      <vt:lpstr>PowerPoint Presentation</vt:lpstr>
      <vt:lpstr>G-LiHT RGB-NIR Stereo Imager --        in 2021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Griffith, Peter C. (GSFC-618.0)[SCIENCE SYSTEMS AND APPLICATIONS INC]</dc:creator>
  <cp:keywords/>
  <dc:description/>
  <cp:lastModifiedBy>Cook, Bruce Douglas. (GSFC-6180)</cp:lastModifiedBy>
  <cp:revision>147</cp:revision>
  <cp:lastPrinted>2020-05-18T14:02:38Z</cp:lastPrinted>
  <dcterms:created xsi:type="dcterms:W3CDTF">2020-05-18T12:02:36Z</dcterms:created>
  <dcterms:modified xsi:type="dcterms:W3CDTF">2022-03-09T16:23:19Z</dcterms:modified>
  <cp:category/>
</cp:coreProperties>
</file>