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7"/>
  </p:notesMasterIdLst>
  <p:sldIdLst>
    <p:sldId id="256" r:id="rId3"/>
    <p:sldId id="262" r:id="rId4"/>
    <p:sldId id="303" r:id="rId5"/>
    <p:sldId id="263" r:id="rId6"/>
    <p:sldId id="544" r:id="rId7"/>
    <p:sldId id="553" r:id="rId8"/>
    <p:sldId id="554" r:id="rId9"/>
    <p:sldId id="558" r:id="rId10"/>
    <p:sldId id="568" r:id="rId11"/>
    <p:sldId id="569" r:id="rId12"/>
    <p:sldId id="555" r:id="rId13"/>
    <p:sldId id="557" r:id="rId14"/>
    <p:sldId id="305" r:id="rId15"/>
    <p:sldId id="543" r:id="rId16"/>
    <p:sldId id="567" r:id="rId17"/>
    <p:sldId id="270" r:id="rId18"/>
    <p:sldId id="306" r:id="rId19"/>
    <p:sldId id="278" r:id="rId20"/>
    <p:sldId id="280" r:id="rId21"/>
    <p:sldId id="307" r:id="rId22"/>
    <p:sldId id="277" r:id="rId23"/>
    <p:sldId id="272" r:id="rId24"/>
    <p:sldId id="274" r:id="rId25"/>
    <p:sldId id="275" r:id="rId26"/>
    <p:sldId id="276" r:id="rId27"/>
    <p:sldId id="316" r:id="rId28"/>
    <p:sldId id="571" r:id="rId29"/>
    <p:sldId id="320" r:id="rId30"/>
    <p:sldId id="317" r:id="rId31"/>
    <p:sldId id="318" r:id="rId32"/>
    <p:sldId id="319" r:id="rId33"/>
    <p:sldId id="281" r:id="rId34"/>
    <p:sldId id="282" r:id="rId35"/>
    <p:sldId id="570" r:id="rId36"/>
    <p:sldId id="283" r:id="rId37"/>
    <p:sldId id="285" r:id="rId38"/>
    <p:sldId id="257" r:id="rId39"/>
    <p:sldId id="258" r:id="rId40"/>
    <p:sldId id="259" r:id="rId41"/>
    <p:sldId id="260" r:id="rId42"/>
    <p:sldId id="289" r:id="rId43"/>
    <p:sldId id="294" r:id="rId44"/>
    <p:sldId id="295" r:id="rId45"/>
    <p:sldId id="296" r:id="rId46"/>
    <p:sldId id="297" r:id="rId47"/>
    <p:sldId id="298" r:id="rId48"/>
    <p:sldId id="300" r:id="rId49"/>
    <p:sldId id="301" r:id="rId50"/>
    <p:sldId id="302" r:id="rId51"/>
    <p:sldId id="292" r:id="rId52"/>
    <p:sldId id="312" r:id="rId53"/>
    <p:sldId id="290" r:id="rId54"/>
    <p:sldId id="562" r:id="rId55"/>
    <p:sldId id="29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40FF"/>
    <a:srgbClr val="73FDD6"/>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96"/>
    <p:restoredTop sz="94727"/>
  </p:normalViewPr>
  <p:slideViewPr>
    <p:cSldViewPr snapToGrid="0" snapToObjects="1">
      <p:cViewPr varScale="1">
        <p:scale>
          <a:sx n="184" d="100"/>
          <a:sy n="184" d="100"/>
        </p:scale>
        <p:origin x="5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9E508-9108-CB4A-AC62-88EA6ABB0CE8}" type="datetimeFigureOut">
              <a:rPr lang="en-US" smtClean="0"/>
              <a:t>6/14/22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00BD7-EF76-8547-94B5-55D087D9A6EB}" type="slidenum">
              <a:rPr lang="en-US" smtClean="0"/>
              <a:t>‹#›</a:t>
            </a:fld>
            <a:endParaRPr lang="en-US"/>
          </a:p>
        </p:txBody>
      </p:sp>
    </p:spTree>
    <p:extLst>
      <p:ext uri="{BB962C8B-B14F-4D97-AF65-F5344CB8AC3E}">
        <p14:creationId xmlns:p14="http://schemas.microsoft.com/office/powerpoint/2010/main" val="12552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400BD7-EF76-8547-94B5-55D087D9A6EB}" type="slidenum">
              <a:rPr lang="en-US" smtClean="0"/>
              <a:t>1</a:t>
            </a:fld>
            <a:endParaRPr lang="en-US"/>
          </a:p>
        </p:txBody>
      </p:sp>
    </p:spTree>
    <p:extLst>
      <p:ext uri="{BB962C8B-B14F-4D97-AF65-F5344CB8AC3E}">
        <p14:creationId xmlns:p14="http://schemas.microsoft.com/office/powerpoint/2010/main" val="2063137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400BD7-EF76-8547-94B5-55D087D9A6EB}" type="slidenum">
              <a:rPr lang="en-US" smtClean="0"/>
              <a:t>4</a:t>
            </a:fld>
            <a:endParaRPr lang="en-US"/>
          </a:p>
        </p:txBody>
      </p:sp>
    </p:spTree>
    <p:extLst>
      <p:ext uri="{BB962C8B-B14F-4D97-AF65-F5344CB8AC3E}">
        <p14:creationId xmlns:p14="http://schemas.microsoft.com/office/powerpoint/2010/main" val="203967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AB95C-0507-411B-B5C9-49700EB93C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729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DB682-C8D5-5A40-9FFF-CF9C237818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13C156-AA86-9243-98B7-244F34B7BD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2BA8A-7594-6B40-905E-E2D0356CA9D5}"/>
              </a:ext>
            </a:extLst>
          </p:cNvPr>
          <p:cNvSpPr>
            <a:spLocks noGrp="1"/>
          </p:cNvSpPr>
          <p:nvPr>
            <p:ph type="dt" sz="half" idx="10"/>
          </p:nvPr>
        </p:nvSpPr>
        <p:spPr/>
        <p:txBody>
          <a:bodyPr/>
          <a:lstStyle/>
          <a:p>
            <a:fld id="{09E75458-D0F6-7245-B9BC-5E943FC9DA4F}" type="datetimeFigureOut">
              <a:rPr lang="en-US" smtClean="0"/>
              <a:t>6/14/22</a:t>
            </a:fld>
            <a:endParaRPr lang="en-US"/>
          </a:p>
        </p:txBody>
      </p:sp>
      <p:sp>
        <p:nvSpPr>
          <p:cNvPr id="5" name="Footer Placeholder 4">
            <a:extLst>
              <a:ext uri="{FF2B5EF4-FFF2-40B4-BE49-F238E27FC236}">
                <a16:creationId xmlns:a16="http://schemas.microsoft.com/office/drawing/2014/main" id="{EE2DDDE8-FA40-D342-B186-B6BB97207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E0D9C-575B-BD4F-8999-ED31F4EAC5A1}"/>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1498475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D5A57-FBBE-CF4F-B5D9-4101535466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DF98E9-CF64-4E41-B91C-8AFC10EC3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C16E70-856C-0A40-B914-5D1EAAC13229}"/>
              </a:ext>
            </a:extLst>
          </p:cNvPr>
          <p:cNvSpPr>
            <a:spLocks noGrp="1"/>
          </p:cNvSpPr>
          <p:nvPr>
            <p:ph type="dt" sz="half" idx="10"/>
          </p:nvPr>
        </p:nvSpPr>
        <p:spPr/>
        <p:txBody>
          <a:bodyPr/>
          <a:lstStyle/>
          <a:p>
            <a:fld id="{09E75458-D0F6-7245-B9BC-5E943FC9DA4F}" type="datetimeFigureOut">
              <a:rPr lang="en-US" smtClean="0"/>
              <a:t>6/14/22</a:t>
            </a:fld>
            <a:endParaRPr lang="en-US"/>
          </a:p>
        </p:txBody>
      </p:sp>
      <p:sp>
        <p:nvSpPr>
          <p:cNvPr id="5" name="Footer Placeholder 4">
            <a:extLst>
              <a:ext uri="{FF2B5EF4-FFF2-40B4-BE49-F238E27FC236}">
                <a16:creationId xmlns:a16="http://schemas.microsoft.com/office/drawing/2014/main" id="{2718C163-F271-2045-8D85-04F4D774BD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52FD5-2F7E-3444-99C9-6501BAF00449}"/>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4262425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354C43-C5E5-5B43-AF91-1F23D62B04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7D56C3-9DEE-F841-9CEF-6F5AAEEE92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245979-21C8-6C42-8CE8-FDE3F4025CFB}"/>
              </a:ext>
            </a:extLst>
          </p:cNvPr>
          <p:cNvSpPr>
            <a:spLocks noGrp="1"/>
          </p:cNvSpPr>
          <p:nvPr>
            <p:ph type="dt" sz="half" idx="10"/>
          </p:nvPr>
        </p:nvSpPr>
        <p:spPr/>
        <p:txBody>
          <a:bodyPr/>
          <a:lstStyle/>
          <a:p>
            <a:fld id="{09E75458-D0F6-7245-B9BC-5E943FC9DA4F}" type="datetimeFigureOut">
              <a:rPr lang="en-US" smtClean="0"/>
              <a:t>6/14/22</a:t>
            </a:fld>
            <a:endParaRPr lang="en-US"/>
          </a:p>
        </p:txBody>
      </p:sp>
      <p:sp>
        <p:nvSpPr>
          <p:cNvPr id="5" name="Footer Placeholder 4">
            <a:extLst>
              <a:ext uri="{FF2B5EF4-FFF2-40B4-BE49-F238E27FC236}">
                <a16:creationId xmlns:a16="http://schemas.microsoft.com/office/drawing/2014/main" id="{D3E0ADDA-AA20-6244-83E0-C23C179E5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E2C18-DA56-2C47-A15C-EE43C256BDFA}"/>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1411441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BECE12-8CB4-40F6-8A93-09CD25B4E82F}" type="datetimeFigureOut">
              <a:rPr lang="en-US" smtClean="0"/>
              <a:t>6/14/22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1170878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ECE12-8CB4-40F6-8A93-09CD25B4E82F}" type="datetimeFigureOut">
              <a:rPr lang="en-US" smtClean="0"/>
              <a:t>6/14/22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1854336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BECE12-8CB4-40F6-8A93-09CD25B4E82F}" type="datetimeFigureOut">
              <a:rPr lang="en-US" smtClean="0"/>
              <a:t>6/14/22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2148779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BECE12-8CB4-40F6-8A93-09CD25B4E82F}" type="datetimeFigureOut">
              <a:rPr lang="en-US" smtClean="0"/>
              <a:t>6/14/22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1171191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BECE12-8CB4-40F6-8A93-09CD25B4E82F}" type="datetimeFigureOut">
              <a:rPr lang="en-US" smtClean="0"/>
              <a:t>6/14/22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3339286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BECE12-8CB4-40F6-8A93-09CD25B4E82F}" type="datetimeFigureOut">
              <a:rPr lang="en-US" smtClean="0"/>
              <a:t>6/14/22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3430620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ECE12-8CB4-40F6-8A93-09CD25B4E82F}" type="datetimeFigureOut">
              <a:rPr lang="en-US" smtClean="0"/>
              <a:t>6/14/22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1897882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BECE12-8CB4-40F6-8A93-09CD25B4E82F}" type="datetimeFigureOut">
              <a:rPr lang="en-US" smtClean="0"/>
              <a:t>6/14/22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2399462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27B1F-543F-EB4E-8456-172A6AF656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CE15D9-29B5-004E-B1E6-7C8B8D0859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71F32-5625-3545-8B50-67BC44E63E66}"/>
              </a:ext>
            </a:extLst>
          </p:cNvPr>
          <p:cNvSpPr>
            <a:spLocks noGrp="1"/>
          </p:cNvSpPr>
          <p:nvPr>
            <p:ph type="dt" sz="half" idx="10"/>
          </p:nvPr>
        </p:nvSpPr>
        <p:spPr/>
        <p:txBody>
          <a:bodyPr/>
          <a:lstStyle/>
          <a:p>
            <a:fld id="{09E75458-D0F6-7245-B9BC-5E943FC9DA4F}" type="datetimeFigureOut">
              <a:rPr lang="en-US" smtClean="0"/>
              <a:t>6/14/22</a:t>
            </a:fld>
            <a:endParaRPr lang="en-US"/>
          </a:p>
        </p:txBody>
      </p:sp>
      <p:sp>
        <p:nvSpPr>
          <p:cNvPr id="5" name="Footer Placeholder 4">
            <a:extLst>
              <a:ext uri="{FF2B5EF4-FFF2-40B4-BE49-F238E27FC236}">
                <a16:creationId xmlns:a16="http://schemas.microsoft.com/office/drawing/2014/main" id="{4D1F758F-5010-BA41-A323-C2BCBF807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E7178-12BF-5249-8304-2C06E05797CF}"/>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3160586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BECE12-8CB4-40F6-8A93-09CD25B4E82F}" type="datetimeFigureOut">
              <a:rPr lang="en-US" smtClean="0"/>
              <a:t>6/14/22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3767243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ECE12-8CB4-40F6-8A93-09CD25B4E82F}" type="datetimeFigureOut">
              <a:rPr lang="en-US" smtClean="0"/>
              <a:t>6/14/22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3053633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ECE12-8CB4-40F6-8A93-09CD25B4E82F}" type="datetimeFigureOut">
              <a:rPr lang="en-US" smtClean="0"/>
              <a:t>6/14/22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3384674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E1CE5-8463-0141-AEF4-DC52C1300D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CEC3D-9726-8C46-8B5E-596DF27DB9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0F0416-F7E5-B048-BBBA-60AE0264086A}"/>
              </a:ext>
            </a:extLst>
          </p:cNvPr>
          <p:cNvSpPr>
            <a:spLocks noGrp="1"/>
          </p:cNvSpPr>
          <p:nvPr>
            <p:ph type="dt" sz="half" idx="10"/>
          </p:nvPr>
        </p:nvSpPr>
        <p:spPr/>
        <p:txBody>
          <a:bodyPr/>
          <a:lstStyle/>
          <a:p>
            <a:fld id="{09E75458-D0F6-7245-B9BC-5E943FC9DA4F}" type="datetimeFigureOut">
              <a:rPr lang="en-US" smtClean="0"/>
              <a:t>6/14/22</a:t>
            </a:fld>
            <a:endParaRPr lang="en-US"/>
          </a:p>
        </p:txBody>
      </p:sp>
      <p:sp>
        <p:nvSpPr>
          <p:cNvPr id="5" name="Footer Placeholder 4">
            <a:extLst>
              <a:ext uri="{FF2B5EF4-FFF2-40B4-BE49-F238E27FC236}">
                <a16:creationId xmlns:a16="http://schemas.microsoft.com/office/drawing/2014/main" id="{76E33548-FA39-7D42-95CA-37890D8F6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8D9FCE-DF1F-0848-AEDE-89E29736F8C9}"/>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2175852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1A69-222B-2840-9A74-9EB381D8B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C3722-93E4-A54C-9057-7AF9E3C610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918E3-AA03-7947-BBFB-547D34AC6B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EDD2B7-C789-1644-BF0A-441E11B7F211}"/>
              </a:ext>
            </a:extLst>
          </p:cNvPr>
          <p:cNvSpPr>
            <a:spLocks noGrp="1"/>
          </p:cNvSpPr>
          <p:nvPr>
            <p:ph type="dt" sz="half" idx="10"/>
          </p:nvPr>
        </p:nvSpPr>
        <p:spPr/>
        <p:txBody>
          <a:bodyPr/>
          <a:lstStyle/>
          <a:p>
            <a:fld id="{09E75458-D0F6-7245-B9BC-5E943FC9DA4F}" type="datetimeFigureOut">
              <a:rPr lang="en-US" smtClean="0"/>
              <a:t>6/14/22</a:t>
            </a:fld>
            <a:endParaRPr lang="en-US"/>
          </a:p>
        </p:txBody>
      </p:sp>
      <p:sp>
        <p:nvSpPr>
          <p:cNvPr id="6" name="Footer Placeholder 5">
            <a:extLst>
              <a:ext uri="{FF2B5EF4-FFF2-40B4-BE49-F238E27FC236}">
                <a16:creationId xmlns:a16="http://schemas.microsoft.com/office/drawing/2014/main" id="{F94C65C9-DB8E-6946-AF13-3DF94D4344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1EE7A8-694B-8349-8FA5-09AAE9BDAB20}"/>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3442918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835B9-E0C3-C84D-8C31-3B53F7E7A7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4FE022-B12B-CE4E-8EE2-411A6E1244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FF1292-0812-2B47-B339-50B3AB62EA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689490-A329-554E-9B78-B8B7F9A2CB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A3591-0B27-F542-969E-6231A0B247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F6254B-0725-0845-8602-615375DC2BFD}"/>
              </a:ext>
            </a:extLst>
          </p:cNvPr>
          <p:cNvSpPr>
            <a:spLocks noGrp="1"/>
          </p:cNvSpPr>
          <p:nvPr>
            <p:ph type="dt" sz="half" idx="10"/>
          </p:nvPr>
        </p:nvSpPr>
        <p:spPr/>
        <p:txBody>
          <a:bodyPr/>
          <a:lstStyle/>
          <a:p>
            <a:fld id="{09E75458-D0F6-7245-B9BC-5E943FC9DA4F}" type="datetimeFigureOut">
              <a:rPr lang="en-US" smtClean="0"/>
              <a:t>6/14/22</a:t>
            </a:fld>
            <a:endParaRPr lang="en-US"/>
          </a:p>
        </p:txBody>
      </p:sp>
      <p:sp>
        <p:nvSpPr>
          <p:cNvPr id="8" name="Footer Placeholder 7">
            <a:extLst>
              <a:ext uri="{FF2B5EF4-FFF2-40B4-BE49-F238E27FC236}">
                <a16:creationId xmlns:a16="http://schemas.microsoft.com/office/drawing/2014/main" id="{BBB01B0F-B9B3-3049-BAC5-B0DC0F409B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272F1E-D143-DE4C-87ED-63A411DEEF30}"/>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2183307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FC328-CDD8-1B47-AA5C-307BC1B807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AB13C7-4184-BB46-80DE-D81D0A05151F}"/>
              </a:ext>
            </a:extLst>
          </p:cNvPr>
          <p:cNvSpPr>
            <a:spLocks noGrp="1"/>
          </p:cNvSpPr>
          <p:nvPr>
            <p:ph type="dt" sz="half" idx="10"/>
          </p:nvPr>
        </p:nvSpPr>
        <p:spPr/>
        <p:txBody>
          <a:bodyPr/>
          <a:lstStyle/>
          <a:p>
            <a:fld id="{09E75458-D0F6-7245-B9BC-5E943FC9DA4F}" type="datetimeFigureOut">
              <a:rPr lang="en-US" smtClean="0"/>
              <a:t>6/14/22</a:t>
            </a:fld>
            <a:endParaRPr lang="en-US"/>
          </a:p>
        </p:txBody>
      </p:sp>
      <p:sp>
        <p:nvSpPr>
          <p:cNvPr id="4" name="Footer Placeholder 3">
            <a:extLst>
              <a:ext uri="{FF2B5EF4-FFF2-40B4-BE49-F238E27FC236}">
                <a16:creationId xmlns:a16="http://schemas.microsoft.com/office/drawing/2014/main" id="{BF3D47FF-6252-3247-BC48-550D11EC8A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2034CA-2919-BE43-9E12-DC17A21EC66A}"/>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4124116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5515B4-279C-1A46-B14E-5C7C7D9A2BF2}"/>
              </a:ext>
            </a:extLst>
          </p:cNvPr>
          <p:cNvSpPr>
            <a:spLocks noGrp="1"/>
          </p:cNvSpPr>
          <p:nvPr>
            <p:ph type="dt" sz="half" idx="10"/>
          </p:nvPr>
        </p:nvSpPr>
        <p:spPr/>
        <p:txBody>
          <a:bodyPr/>
          <a:lstStyle/>
          <a:p>
            <a:fld id="{09E75458-D0F6-7245-B9BC-5E943FC9DA4F}" type="datetimeFigureOut">
              <a:rPr lang="en-US" smtClean="0"/>
              <a:t>6/14/22</a:t>
            </a:fld>
            <a:endParaRPr lang="en-US"/>
          </a:p>
        </p:txBody>
      </p:sp>
      <p:sp>
        <p:nvSpPr>
          <p:cNvPr id="3" name="Footer Placeholder 2">
            <a:extLst>
              <a:ext uri="{FF2B5EF4-FFF2-40B4-BE49-F238E27FC236}">
                <a16:creationId xmlns:a16="http://schemas.microsoft.com/office/drawing/2014/main" id="{B1906503-CDB5-1F48-8B4E-634D748C56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51ACD1-B86C-6D42-AD70-A9D052A72579}"/>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109811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CD54F-DD04-754E-A5DE-470A2B884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4F7DF3-57EA-A54B-8D92-8F415131D2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683EBF-2968-C748-8731-40EA433A2E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0345FA-6545-A543-A22B-4373C5D01F87}"/>
              </a:ext>
            </a:extLst>
          </p:cNvPr>
          <p:cNvSpPr>
            <a:spLocks noGrp="1"/>
          </p:cNvSpPr>
          <p:nvPr>
            <p:ph type="dt" sz="half" idx="10"/>
          </p:nvPr>
        </p:nvSpPr>
        <p:spPr/>
        <p:txBody>
          <a:bodyPr/>
          <a:lstStyle/>
          <a:p>
            <a:fld id="{09E75458-D0F6-7245-B9BC-5E943FC9DA4F}" type="datetimeFigureOut">
              <a:rPr lang="en-US" smtClean="0"/>
              <a:t>6/14/22</a:t>
            </a:fld>
            <a:endParaRPr lang="en-US"/>
          </a:p>
        </p:txBody>
      </p:sp>
      <p:sp>
        <p:nvSpPr>
          <p:cNvPr id="6" name="Footer Placeholder 5">
            <a:extLst>
              <a:ext uri="{FF2B5EF4-FFF2-40B4-BE49-F238E27FC236}">
                <a16:creationId xmlns:a16="http://schemas.microsoft.com/office/drawing/2014/main" id="{4A5A50BE-6C8C-1F46-BD58-5AA5E1E65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D9A2BF-1234-5745-B2AA-C8ADF0E610F0}"/>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729722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776F8-27C1-224B-895C-B6C4D7EB2B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4B37AD-093F-4042-A949-3AADB87D0A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453318-0C0D-3B44-91A2-29AB4BFAA5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8AEBB1-B469-4845-96B3-A7937E2CDA42}"/>
              </a:ext>
            </a:extLst>
          </p:cNvPr>
          <p:cNvSpPr>
            <a:spLocks noGrp="1"/>
          </p:cNvSpPr>
          <p:nvPr>
            <p:ph type="dt" sz="half" idx="10"/>
          </p:nvPr>
        </p:nvSpPr>
        <p:spPr/>
        <p:txBody>
          <a:bodyPr/>
          <a:lstStyle/>
          <a:p>
            <a:fld id="{09E75458-D0F6-7245-B9BC-5E943FC9DA4F}" type="datetimeFigureOut">
              <a:rPr lang="en-US" smtClean="0"/>
              <a:t>6/14/22</a:t>
            </a:fld>
            <a:endParaRPr lang="en-US"/>
          </a:p>
        </p:txBody>
      </p:sp>
      <p:sp>
        <p:nvSpPr>
          <p:cNvPr id="6" name="Footer Placeholder 5">
            <a:extLst>
              <a:ext uri="{FF2B5EF4-FFF2-40B4-BE49-F238E27FC236}">
                <a16:creationId xmlns:a16="http://schemas.microsoft.com/office/drawing/2014/main" id="{F9766F7E-A3E2-AD4B-9924-B64256086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9BD98-28B4-A646-AF8B-A7221DD9B485}"/>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2480771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0FB7ED-0820-014D-A945-48787220C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982E81-AF8C-1643-BBE1-F9B6D1BE59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097A1-1CA3-1B43-BBA1-27E78015DE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75458-D0F6-7245-B9BC-5E943FC9DA4F}" type="datetimeFigureOut">
              <a:rPr lang="en-US" smtClean="0"/>
              <a:t>6/14/22</a:t>
            </a:fld>
            <a:endParaRPr lang="en-US"/>
          </a:p>
        </p:txBody>
      </p:sp>
      <p:sp>
        <p:nvSpPr>
          <p:cNvPr id="5" name="Footer Placeholder 4">
            <a:extLst>
              <a:ext uri="{FF2B5EF4-FFF2-40B4-BE49-F238E27FC236}">
                <a16:creationId xmlns:a16="http://schemas.microsoft.com/office/drawing/2014/main" id="{3432BF3F-0ED8-6144-AAAE-E18B3E866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7E8640-656D-0D48-90F5-2634355198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A9CDC-B687-7448-8340-11317B94991E}" type="slidenum">
              <a:rPr lang="en-US" smtClean="0"/>
              <a:t>‹#›</a:t>
            </a:fld>
            <a:endParaRPr lang="en-US"/>
          </a:p>
        </p:txBody>
      </p:sp>
    </p:spTree>
    <p:extLst>
      <p:ext uri="{BB962C8B-B14F-4D97-AF65-F5344CB8AC3E}">
        <p14:creationId xmlns:p14="http://schemas.microsoft.com/office/powerpoint/2010/main" val="3182708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ECE12-8CB4-40F6-8A93-09CD25B4E82F}" type="datetimeFigureOut">
              <a:rPr lang="en-US" smtClean="0"/>
              <a:t>6/14/22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BFF6EB-B86D-4C0C-A5C9-112C8BE88036}" type="slidenum">
              <a:rPr lang="en-US" smtClean="0"/>
              <a:t>‹#›</a:t>
            </a:fld>
            <a:endParaRPr lang="en-US"/>
          </a:p>
        </p:txBody>
      </p:sp>
    </p:spTree>
    <p:extLst>
      <p:ext uri="{BB962C8B-B14F-4D97-AF65-F5344CB8AC3E}">
        <p14:creationId xmlns:p14="http://schemas.microsoft.com/office/powerpoint/2010/main" val="1768087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hyperlink" Target="http://www.cui.com/product/power/dc-dc-converters/isolated/chassis-mount/vfk400w-series" TargetMode="External"/><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7C745-2F43-B547-B191-71DCAC673689}"/>
              </a:ext>
            </a:extLst>
          </p:cNvPr>
          <p:cNvSpPr>
            <a:spLocks noGrp="1"/>
          </p:cNvSpPr>
          <p:nvPr>
            <p:ph type="ctrTitle"/>
          </p:nvPr>
        </p:nvSpPr>
        <p:spPr>
          <a:xfrm>
            <a:off x="0" y="1316003"/>
            <a:ext cx="12192000" cy="2387600"/>
          </a:xfrm>
        </p:spPr>
        <p:txBody>
          <a:bodyPr>
            <a:noAutofit/>
          </a:bodyPr>
          <a:lstStyle/>
          <a:p>
            <a:r>
              <a:rPr lang="en-US" sz="4000" dirty="0"/>
              <a:t>G-LiHT 2022 Flight Campaign</a:t>
            </a:r>
            <a:br>
              <a:rPr lang="en-US" sz="4000" dirty="0"/>
            </a:br>
            <a:br>
              <a:rPr lang="en-US" sz="4000" dirty="0"/>
            </a:br>
            <a:r>
              <a:rPr lang="en-US" sz="4000" dirty="0"/>
              <a:t>Operational Readiness Review (ORR)</a:t>
            </a:r>
          </a:p>
        </p:txBody>
      </p:sp>
      <p:sp>
        <p:nvSpPr>
          <p:cNvPr id="3" name="Subtitle 2">
            <a:extLst>
              <a:ext uri="{FF2B5EF4-FFF2-40B4-BE49-F238E27FC236}">
                <a16:creationId xmlns:a16="http://schemas.microsoft.com/office/drawing/2014/main" id="{E8AC6B77-0A0C-C846-9481-702A488000A0}"/>
              </a:ext>
            </a:extLst>
          </p:cNvPr>
          <p:cNvSpPr>
            <a:spLocks noGrp="1"/>
          </p:cNvSpPr>
          <p:nvPr>
            <p:ph type="subTitle" idx="1"/>
          </p:nvPr>
        </p:nvSpPr>
        <p:spPr>
          <a:xfrm>
            <a:off x="1524000" y="4204469"/>
            <a:ext cx="9144000" cy="1655762"/>
          </a:xfrm>
        </p:spPr>
        <p:txBody>
          <a:bodyPr>
            <a:normAutofit fontScale="92500" lnSpcReduction="20000"/>
          </a:bodyPr>
          <a:lstStyle/>
          <a:p>
            <a:endParaRPr lang="en-US" altLang="x-none" sz="2800" dirty="0">
              <a:ea typeface="ＭＳ Ｐゴシック" charset="-128"/>
            </a:endParaRPr>
          </a:p>
          <a:p>
            <a:r>
              <a:rPr lang="en-US" altLang="x-none" sz="2800" dirty="0">
                <a:ea typeface="ＭＳ Ｐゴシック" charset="-128"/>
              </a:rPr>
              <a:t>Bruce Cook, GSFC</a:t>
            </a:r>
          </a:p>
          <a:p>
            <a:r>
              <a:rPr lang="en-US" altLang="x-none" sz="2800" dirty="0">
                <a:ea typeface="ＭＳ Ｐゴシック" charset="-128"/>
              </a:rPr>
              <a:t>Biospheric Sciences Laboratory, Code 618</a:t>
            </a:r>
          </a:p>
          <a:p>
            <a:r>
              <a:rPr lang="en-US" altLang="x-none" sz="2800" dirty="0">
                <a:ea typeface="ＭＳ Ｐゴシック" charset="-128"/>
              </a:rPr>
              <a:t>Date/Time:  16 June 2022, 1 pm EDT</a:t>
            </a:r>
          </a:p>
          <a:p>
            <a:endParaRPr lang="en-US" sz="2800" dirty="0"/>
          </a:p>
        </p:txBody>
      </p:sp>
    </p:spTree>
    <p:extLst>
      <p:ext uri="{BB962C8B-B14F-4D97-AF65-F5344CB8AC3E}">
        <p14:creationId xmlns:p14="http://schemas.microsoft.com/office/powerpoint/2010/main" val="3725025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1DBB-432E-7A44-B075-66BC6FE617C3}"/>
              </a:ext>
            </a:extLst>
          </p:cNvPr>
          <p:cNvSpPr>
            <a:spLocks noGrp="1"/>
          </p:cNvSpPr>
          <p:nvPr>
            <p:ph type="title"/>
          </p:nvPr>
        </p:nvSpPr>
        <p:spPr>
          <a:xfrm>
            <a:off x="0" y="0"/>
            <a:ext cx="12192000" cy="1325563"/>
          </a:xfrm>
        </p:spPr>
        <p:txBody>
          <a:bodyPr>
            <a:normAutofit/>
          </a:bodyPr>
          <a:lstStyle/>
          <a:p>
            <a:pPr algn="ctr"/>
            <a:r>
              <a:rPr lang="en-US" sz="4000" dirty="0"/>
              <a:t>Anchorage Area</a:t>
            </a:r>
          </a:p>
        </p:txBody>
      </p:sp>
      <p:sp>
        <p:nvSpPr>
          <p:cNvPr id="3" name="TextBox 2">
            <a:extLst>
              <a:ext uri="{FF2B5EF4-FFF2-40B4-BE49-F238E27FC236}">
                <a16:creationId xmlns:a16="http://schemas.microsoft.com/office/drawing/2014/main" id="{683C9380-AE31-BA3C-B5ED-766CE0145CBD}"/>
              </a:ext>
            </a:extLst>
          </p:cNvPr>
          <p:cNvSpPr txBox="1"/>
          <p:nvPr/>
        </p:nvSpPr>
        <p:spPr>
          <a:xfrm>
            <a:off x="1005629" y="5143545"/>
            <a:ext cx="4621073" cy="1554272"/>
          </a:xfrm>
          <a:prstGeom prst="rect">
            <a:avLst/>
          </a:prstGeom>
          <a:noFill/>
        </p:spPr>
        <p:txBody>
          <a:bodyPr wrap="none" rtlCol="0">
            <a:spAutoFit/>
          </a:bodyPr>
          <a:lstStyle/>
          <a:p>
            <a:r>
              <a:rPr lang="en-US" u="sng" dirty="0"/>
              <a:t>Locations:</a:t>
            </a:r>
          </a:p>
          <a:p>
            <a:r>
              <a:rPr lang="en-US" dirty="0"/>
              <a:t>FIA training plots near Campbell Airport (KCSR) </a:t>
            </a:r>
          </a:p>
          <a:p>
            <a:r>
              <a:rPr lang="en-US" i="1" dirty="0"/>
              <a:t>BLM Anchorage Field Office/Airport</a:t>
            </a:r>
          </a:p>
          <a:p>
            <a:pPr>
              <a:spcBef>
                <a:spcPts val="600"/>
              </a:spcBef>
            </a:pPr>
            <a:r>
              <a:rPr lang="en-US" dirty="0"/>
              <a:t>Transects following spruce beetle outbreak </a:t>
            </a:r>
          </a:p>
          <a:p>
            <a:r>
              <a:rPr lang="en-US" i="1" dirty="0"/>
              <a:t>Kenai Peninsula (S) to Denali National Park (N)</a:t>
            </a:r>
          </a:p>
        </p:txBody>
      </p:sp>
      <p:sp>
        <p:nvSpPr>
          <p:cNvPr id="11" name="TextBox 10">
            <a:extLst>
              <a:ext uri="{FF2B5EF4-FFF2-40B4-BE49-F238E27FC236}">
                <a16:creationId xmlns:a16="http://schemas.microsoft.com/office/drawing/2014/main" id="{759EB476-AC0E-E85A-A4D2-30A5EBE953EB}"/>
              </a:ext>
            </a:extLst>
          </p:cNvPr>
          <p:cNvSpPr txBox="1"/>
          <p:nvPr/>
        </p:nvSpPr>
        <p:spPr>
          <a:xfrm>
            <a:off x="6468445" y="5143545"/>
            <a:ext cx="3940362" cy="1277273"/>
          </a:xfrm>
          <a:prstGeom prst="rect">
            <a:avLst/>
          </a:prstGeom>
          <a:noFill/>
        </p:spPr>
        <p:txBody>
          <a:bodyPr wrap="square" rtlCol="0">
            <a:spAutoFit/>
          </a:bodyPr>
          <a:lstStyle/>
          <a:p>
            <a:r>
              <a:rPr lang="en-US" u="sng" dirty="0" err="1"/>
              <a:t>Acquistions</a:t>
            </a:r>
            <a:r>
              <a:rPr lang="en-US" dirty="0"/>
              <a:t>:</a:t>
            </a:r>
          </a:p>
          <a:p>
            <a:r>
              <a:rPr lang="en-US" dirty="0"/>
              <a:t>Single-pass flight lines over USFS ground plots and area between plots.  </a:t>
            </a:r>
          </a:p>
          <a:p>
            <a:pPr>
              <a:spcBef>
                <a:spcPts val="600"/>
              </a:spcBef>
            </a:pPr>
            <a:r>
              <a:rPr lang="en-US" dirty="0"/>
              <a:t>Swath width is ~250 m at 335 m AGL.</a:t>
            </a:r>
          </a:p>
        </p:txBody>
      </p:sp>
      <p:grpSp>
        <p:nvGrpSpPr>
          <p:cNvPr id="7" name="Group 6">
            <a:extLst>
              <a:ext uri="{FF2B5EF4-FFF2-40B4-BE49-F238E27FC236}">
                <a16:creationId xmlns:a16="http://schemas.microsoft.com/office/drawing/2014/main" id="{3D7AFF47-08A8-7776-514B-2B5845227AE6}"/>
              </a:ext>
            </a:extLst>
          </p:cNvPr>
          <p:cNvGrpSpPr/>
          <p:nvPr/>
        </p:nvGrpSpPr>
        <p:grpSpPr>
          <a:xfrm>
            <a:off x="6468445" y="1158293"/>
            <a:ext cx="4773332" cy="2755019"/>
            <a:chOff x="67645" y="3904536"/>
            <a:chExt cx="4773332" cy="2755019"/>
          </a:xfrm>
        </p:grpSpPr>
        <p:pic>
          <p:nvPicPr>
            <p:cNvPr id="10" name="Picture 9" descr="Map&#10;&#10;Description automatically generated">
              <a:extLst>
                <a:ext uri="{FF2B5EF4-FFF2-40B4-BE49-F238E27FC236}">
                  <a16:creationId xmlns:a16="http://schemas.microsoft.com/office/drawing/2014/main" id="{C14313B8-D736-D101-762F-399DC8AA59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645" y="3904536"/>
              <a:ext cx="4773332" cy="2755019"/>
            </a:xfrm>
            <a:prstGeom prst="rect">
              <a:avLst/>
            </a:prstGeom>
          </p:spPr>
        </p:pic>
        <p:sp>
          <p:nvSpPr>
            <p:cNvPr id="12" name="TextBox 11">
              <a:extLst>
                <a:ext uri="{FF2B5EF4-FFF2-40B4-BE49-F238E27FC236}">
                  <a16:creationId xmlns:a16="http://schemas.microsoft.com/office/drawing/2014/main" id="{EF14ACB9-3CAC-BE5C-2693-8042851F265F}"/>
                </a:ext>
              </a:extLst>
            </p:cNvPr>
            <p:cNvSpPr txBox="1"/>
            <p:nvPr/>
          </p:nvSpPr>
          <p:spPr>
            <a:xfrm>
              <a:off x="3566269" y="3904536"/>
              <a:ext cx="1274708" cy="307777"/>
            </a:xfrm>
            <a:prstGeom prst="rect">
              <a:avLst/>
            </a:prstGeom>
            <a:noFill/>
          </p:spPr>
          <p:txBody>
            <a:bodyPr wrap="none" rtlCol="0">
              <a:spAutoFit/>
            </a:bodyPr>
            <a:lstStyle/>
            <a:p>
              <a:pPr algn="r"/>
              <a:r>
                <a:rPr lang="en-US" sz="1400" dirty="0">
                  <a:solidFill>
                    <a:schemeClr val="bg1"/>
                  </a:solidFill>
                </a:rPr>
                <a:t>Campbell plots</a:t>
              </a:r>
            </a:p>
          </p:txBody>
        </p:sp>
      </p:grpSp>
      <p:grpSp>
        <p:nvGrpSpPr>
          <p:cNvPr id="6" name="Group 5">
            <a:extLst>
              <a:ext uri="{FF2B5EF4-FFF2-40B4-BE49-F238E27FC236}">
                <a16:creationId xmlns:a16="http://schemas.microsoft.com/office/drawing/2014/main" id="{B3883CB9-3193-271F-4273-548CD9D08516}"/>
              </a:ext>
            </a:extLst>
          </p:cNvPr>
          <p:cNvGrpSpPr/>
          <p:nvPr/>
        </p:nvGrpSpPr>
        <p:grpSpPr>
          <a:xfrm>
            <a:off x="1005629" y="1158293"/>
            <a:ext cx="4267574" cy="3652276"/>
            <a:chOff x="67645" y="126130"/>
            <a:chExt cx="4267574" cy="3652276"/>
          </a:xfrm>
        </p:grpSpPr>
        <p:pic>
          <p:nvPicPr>
            <p:cNvPr id="5" name="Picture 4" descr="A map of a city&#10;&#10;Description automatically generated with low confidence">
              <a:extLst>
                <a:ext uri="{FF2B5EF4-FFF2-40B4-BE49-F238E27FC236}">
                  <a16:creationId xmlns:a16="http://schemas.microsoft.com/office/drawing/2014/main" id="{4B8B38FD-8807-C3B3-D0B5-989669897E21}"/>
                </a:ext>
              </a:extLst>
            </p:cNvPr>
            <p:cNvPicPr>
              <a:picLocks noChangeAspect="1"/>
            </p:cNvPicPr>
            <p:nvPr/>
          </p:nvPicPr>
          <p:blipFill>
            <a:blip r:embed="rId3"/>
            <a:stretch>
              <a:fillRect/>
            </a:stretch>
          </p:blipFill>
          <p:spPr>
            <a:xfrm>
              <a:off x="67645" y="126130"/>
              <a:ext cx="4267574" cy="3652276"/>
            </a:xfrm>
            <a:prstGeom prst="rect">
              <a:avLst/>
            </a:prstGeom>
          </p:spPr>
        </p:pic>
        <p:sp>
          <p:nvSpPr>
            <p:cNvPr id="9" name="TextBox 8">
              <a:extLst>
                <a:ext uri="{FF2B5EF4-FFF2-40B4-BE49-F238E27FC236}">
                  <a16:creationId xmlns:a16="http://schemas.microsoft.com/office/drawing/2014/main" id="{4356130D-5FBD-5481-C0F5-884D44299205}"/>
                </a:ext>
              </a:extLst>
            </p:cNvPr>
            <p:cNvSpPr txBox="1"/>
            <p:nvPr/>
          </p:nvSpPr>
          <p:spPr>
            <a:xfrm>
              <a:off x="2438353" y="126130"/>
              <a:ext cx="1896866" cy="307777"/>
            </a:xfrm>
            <a:prstGeom prst="rect">
              <a:avLst/>
            </a:prstGeom>
            <a:noFill/>
          </p:spPr>
          <p:txBody>
            <a:bodyPr wrap="none" rtlCol="0">
              <a:spAutoFit/>
            </a:bodyPr>
            <a:lstStyle/>
            <a:p>
              <a:pPr algn="r"/>
              <a:r>
                <a:rPr lang="en-US" sz="1400" dirty="0">
                  <a:solidFill>
                    <a:schemeClr val="bg1"/>
                  </a:solidFill>
                </a:rPr>
                <a:t>Spruce beetle transects</a:t>
              </a:r>
            </a:p>
          </p:txBody>
        </p:sp>
      </p:grpSp>
    </p:spTree>
    <p:extLst>
      <p:ext uri="{BB962C8B-B14F-4D97-AF65-F5344CB8AC3E}">
        <p14:creationId xmlns:p14="http://schemas.microsoft.com/office/powerpoint/2010/main" val="846977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FE480-1D47-624E-95E1-9B4F98E001EA}"/>
              </a:ext>
            </a:extLst>
          </p:cNvPr>
          <p:cNvSpPr>
            <a:spLocks noGrp="1"/>
          </p:cNvSpPr>
          <p:nvPr>
            <p:ph type="title"/>
          </p:nvPr>
        </p:nvSpPr>
        <p:spPr>
          <a:xfrm>
            <a:off x="838200" y="266569"/>
            <a:ext cx="10515600" cy="1325563"/>
          </a:xfrm>
        </p:spPr>
        <p:txBody>
          <a:bodyPr>
            <a:normAutofit/>
          </a:bodyPr>
          <a:lstStyle/>
          <a:p>
            <a:pPr algn="ctr"/>
            <a:r>
              <a:rPr lang="en-US" dirty="0"/>
              <a:t>3) Coastal Alaska</a:t>
            </a:r>
          </a:p>
        </p:txBody>
      </p:sp>
      <p:sp>
        <p:nvSpPr>
          <p:cNvPr id="3" name="Content Placeholder 2">
            <a:extLst>
              <a:ext uri="{FF2B5EF4-FFF2-40B4-BE49-F238E27FC236}">
                <a16:creationId xmlns:a16="http://schemas.microsoft.com/office/drawing/2014/main" id="{13D9F147-FA7D-F744-B680-03D09531D050}"/>
              </a:ext>
            </a:extLst>
          </p:cNvPr>
          <p:cNvSpPr>
            <a:spLocks noGrp="1"/>
          </p:cNvSpPr>
          <p:nvPr>
            <p:ph idx="1"/>
          </p:nvPr>
        </p:nvSpPr>
        <p:spPr>
          <a:xfrm>
            <a:off x="838200" y="1592132"/>
            <a:ext cx="10515600" cy="5066852"/>
          </a:xfrm>
        </p:spPr>
        <p:txBody>
          <a:bodyPr>
            <a:normAutofit fontScale="92500" lnSpcReduction="10000"/>
          </a:bodyPr>
          <a:lstStyle/>
          <a:p>
            <a:pPr marL="0" indent="0">
              <a:lnSpc>
                <a:spcPct val="100000"/>
              </a:lnSpc>
              <a:spcBef>
                <a:spcPts val="0"/>
              </a:spcBef>
              <a:buNone/>
            </a:pPr>
            <a:r>
              <a:rPr lang="en-US" sz="2200" dirty="0"/>
              <a:t>Investigator(s):</a:t>
            </a:r>
          </a:p>
          <a:p>
            <a:pPr>
              <a:lnSpc>
                <a:spcPct val="100000"/>
              </a:lnSpc>
              <a:spcBef>
                <a:spcPts val="0"/>
              </a:spcBef>
            </a:pPr>
            <a:r>
              <a:rPr lang="en-US" sz="1700" dirty="0"/>
              <a:t>Bruce Cook, NASA GSFC (PI)</a:t>
            </a:r>
          </a:p>
          <a:p>
            <a:pPr>
              <a:lnSpc>
                <a:spcPct val="100000"/>
              </a:lnSpc>
              <a:spcBef>
                <a:spcPts val="0"/>
              </a:spcBef>
            </a:pPr>
            <a:r>
              <a:rPr lang="en-US" sz="1700" dirty="0"/>
              <a:t>Hans-Erik Andersen, USFS PNW Experiment Station (Co-I)</a:t>
            </a:r>
          </a:p>
          <a:p>
            <a:pPr>
              <a:lnSpc>
                <a:spcPct val="100000"/>
              </a:lnSpc>
              <a:spcBef>
                <a:spcPts val="0"/>
              </a:spcBef>
            </a:pPr>
            <a:r>
              <a:rPr lang="en-US" sz="1700" dirty="0"/>
              <a:t>Nathan Pugh, USFS Geospatial Technology and Applications Center (GTAC)</a:t>
            </a:r>
          </a:p>
          <a:p>
            <a:pPr marL="0" indent="0">
              <a:lnSpc>
                <a:spcPct val="100000"/>
              </a:lnSpc>
              <a:spcBef>
                <a:spcPts val="0"/>
              </a:spcBef>
              <a:buNone/>
            </a:pPr>
            <a:endParaRPr lang="en-US" sz="1600" dirty="0">
              <a:highlight>
                <a:srgbClr val="FFFF00"/>
              </a:highlight>
            </a:endParaRPr>
          </a:p>
          <a:p>
            <a:pPr marL="0" indent="0">
              <a:lnSpc>
                <a:spcPct val="100000"/>
              </a:lnSpc>
              <a:spcBef>
                <a:spcPts val="0"/>
              </a:spcBef>
              <a:buNone/>
            </a:pPr>
            <a:r>
              <a:rPr lang="en-US" sz="2200" dirty="0"/>
              <a:t>Funding Sources:</a:t>
            </a:r>
          </a:p>
          <a:p>
            <a:pPr marL="0" indent="0">
              <a:lnSpc>
                <a:spcPct val="100000"/>
              </a:lnSpc>
              <a:spcBef>
                <a:spcPts val="0"/>
              </a:spcBef>
              <a:buNone/>
            </a:pPr>
            <a:r>
              <a:rPr lang="en-US" sz="1600" dirty="0"/>
              <a:t>G-LiHT Work Package and NASA Terrestrial Ecology Program</a:t>
            </a:r>
          </a:p>
          <a:p>
            <a:pPr marL="0" indent="0">
              <a:lnSpc>
                <a:spcPct val="100000"/>
              </a:lnSpc>
              <a:spcBef>
                <a:spcPts val="0"/>
              </a:spcBef>
              <a:buNone/>
            </a:pPr>
            <a:r>
              <a:rPr lang="en-US" sz="1600" dirty="0"/>
              <a:t>USFS Geospatial Technology and Applications Center (GTAC)</a:t>
            </a:r>
            <a:endParaRPr lang="en-US" sz="1600" dirty="0">
              <a:highlight>
                <a:srgbClr val="FFFF00"/>
              </a:highlight>
            </a:endParaRPr>
          </a:p>
          <a:p>
            <a:pPr marL="0" indent="0">
              <a:lnSpc>
                <a:spcPct val="100000"/>
              </a:lnSpc>
              <a:spcBef>
                <a:spcPts val="0"/>
              </a:spcBef>
              <a:buNone/>
            </a:pPr>
            <a:endParaRPr lang="en-US" sz="1600" dirty="0">
              <a:highlight>
                <a:srgbClr val="FFFF00"/>
              </a:highlight>
            </a:endParaRPr>
          </a:p>
          <a:p>
            <a:pPr marL="0" indent="0">
              <a:lnSpc>
                <a:spcPct val="100000"/>
              </a:lnSpc>
              <a:spcBef>
                <a:spcPts val="0"/>
              </a:spcBef>
              <a:buNone/>
            </a:pPr>
            <a:r>
              <a:rPr lang="en-US" sz="2200" dirty="0"/>
              <a:t>Motivation:  </a:t>
            </a:r>
          </a:p>
          <a:p>
            <a:pPr marL="0" indent="0">
              <a:lnSpc>
                <a:spcPct val="100000"/>
              </a:lnSpc>
              <a:spcBef>
                <a:spcPts val="0"/>
              </a:spcBef>
              <a:buNone/>
            </a:pPr>
            <a:r>
              <a:rPr lang="en-US" sz="1600" dirty="0"/>
              <a:t>USFS Geospatial Technology and Applications Center will use G-LiHT data acquired over FIA and GTAC measured ground plots and area between plots to map forest characteristics on federally managed lands, including forest type, biomass, vegetation structure, tree and shrub cover, etc.  Data will also be used to guide future inventory efforts in Coastal AK using methods developed for Interior AK.</a:t>
            </a:r>
          </a:p>
          <a:p>
            <a:pPr marL="0" indent="0">
              <a:lnSpc>
                <a:spcPct val="100000"/>
              </a:lnSpc>
              <a:spcBef>
                <a:spcPts val="0"/>
              </a:spcBef>
              <a:buNone/>
            </a:pPr>
            <a:endParaRPr lang="en-US" sz="2200" dirty="0">
              <a:highlight>
                <a:srgbClr val="FFFF00"/>
              </a:highlight>
            </a:endParaRPr>
          </a:p>
          <a:p>
            <a:pPr marL="0" indent="0">
              <a:lnSpc>
                <a:spcPct val="100000"/>
              </a:lnSpc>
              <a:spcBef>
                <a:spcPts val="0"/>
              </a:spcBef>
              <a:buNone/>
            </a:pPr>
            <a:r>
              <a:rPr lang="en-US" sz="2200" dirty="0"/>
              <a:t>Science Requirement: </a:t>
            </a:r>
            <a:r>
              <a:rPr lang="en-US" sz="2200" dirty="0">
                <a:highlight>
                  <a:srgbClr val="FFFF00"/>
                </a:highlight>
              </a:rPr>
              <a:t> </a:t>
            </a:r>
          </a:p>
          <a:p>
            <a:pPr marL="0" indent="0">
              <a:lnSpc>
                <a:spcPct val="100000"/>
              </a:lnSpc>
              <a:spcBef>
                <a:spcPts val="0"/>
              </a:spcBef>
              <a:buNone/>
            </a:pPr>
            <a:r>
              <a:rPr lang="en-US" sz="1700" dirty="0"/>
              <a:t>To acquire repeat coverage of G-LiHT airborne image data (lidar, hyperspectral, thermal, stereo aerial photographs) over Coastal AK targets of interest, ideally under clear skies, ± 3 h from solar noon. </a:t>
            </a:r>
          </a:p>
          <a:p>
            <a:pPr marL="0" indent="0">
              <a:lnSpc>
                <a:spcPct val="100000"/>
              </a:lnSpc>
              <a:spcBef>
                <a:spcPts val="0"/>
              </a:spcBef>
              <a:buNone/>
            </a:pPr>
            <a:endParaRPr lang="en-US" sz="2200" dirty="0">
              <a:highlight>
                <a:srgbClr val="FFFF00"/>
              </a:highlight>
            </a:endParaRPr>
          </a:p>
          <a:p>
            <a:pPr marL="0" indent="0">
              <a:lnSpc>
                <a:spcPct val="100000"/>
              </a:lnSpc>
              <a:spcBef>
                <a:spcPts val="0"/>
              </a:spcBef>
              <a:buNone/>
            </a:pPr>
            <a:r>
              <a:rPr lang="en-US" sz="2200" dirty="0"/>
              <a:t>Success Criteria:</a:t>
            </a:r>
          </a:p>
          <a:p>
            <a:pPr marL="0" indent="0">
              <a:lnSpc>
                <a:spcPct val="100000"/>
              </a:lnSpc>
              <a:spcBef>
                <a:spcPts val="0"/>
              </a:spcBef>
              <a:buNone/>
            </a:pPr>
            <a:r>
              <a:rPr lang="en-US" sz="1700" dirty="0"/>
              <a:t>Acquire data from 80% of all flight lines. </a:t>
            </a:r>
          </a:p>
          <a:p>
            <a:pPr>
              <a:lnSpc>
                <a:spcPct val="100000"/>
              </a:lnSpc>
              <a:spcBef>
                <a:spcPts val="0"/>
              </a:spcBef>
            </a:pPr>
            <a:endParaRPr lang="en-US" dirty="0"/>
          </a:p>
        </p:txBody>
      </p:sp>
    </p:spTree>
    <p:extLst>
      <p:ext uri="{BB962C8B-B14F-4D97-AF65-F5344CB8AC3E}">
        <p14:creationId xmlns:p14="http://schemas.microsoft.com/office/powerpoint/2010/main" val="2489769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FAE6-18D1-CF43-A649-DFD7099F0371}"/>
              </a:ext>
            </a:extLst>
          </p:cNvPr>
          <p:cNvSpPr>
            <a:spLocks noGrp="1"/>
          </p:cNvSpPr>
          <p:nvPr>
            <p:ph type="title"/>
          </p:nvPr>
        </p:nvSpPr>
        <p:spPr>
          <a:xfrm>
            <a:off x="0" y="0"/>
            <a:ext cx="12192000" cy="1325563"/>
          </a:xfrm>
        </p:spPr>
        <p:txBody>
          <a:bodyPr/>
          <a:lstStyle/>
          <a:p>
            <a:pPr algn="ctr"/>
            <a:r>
              <a:rPr lang="en-US" dirty="0"/>
              <a:t>Chugach National Forest</a:t>
            </a:r>
          </a:p>
        </p:txBody>
      </p:sp>
      <p:sp>
        <p:nvSpPr>
          <p:cNvPr id="9" name="TextBox 8">
            <a:extLst>
              <a:ext uri="{FF2B5EF4-FFF2-40B4-BE49-F238E27FC236}">
                <a16:creationId xmlns:a16="http://schemas.microsoft.com/office/drawing/2014/main" id="{ADC0EC2C-46FD-44DE-FB9B-2F0D3693F718}"/>
              </a:ext>
            </a:extLst>
          </p:cNvPr>
          <p:cNvSpPr txBox="1"/>
          <p:nvPr/>
        </p:nvSpPr>
        <p:spPr>
          <a:xfrm>
            <a:off x="2152919" y="5810545"/>
            <a:ext cx="7385419" cy="923330"/>
          </a:xfrm>
          <a:prstGeom prst="rect">
            <a:avLst/>
          </a:prstGeom>
          <a:noFill/>
        </p:spPr>
        <p:txBody>
          <a:bodyPr wrap="square" rtlCol="0">
            <a:spAutoFit/>
          </a:bodyPr>
          <a:lstStyle/>
          <a:p>
            <a:r>
              <a:rPr lang="en-US" dirty="0"/>
              <a:t>Single-pass flight lines over USFS ground plots and area between plots.  </a:t>
            </a:r>
          </a:p>
          <a:p>
            <a:endParaRPr lang="en-US" dirty="0"/>
          </a:p>
          <a:p>
            <a:r>
              <a:rPr lang="en-US" dirty="0"/>
              <a:t>Swath width is ~250 m at 335 m AGL.</a:t>
            </a:r>
          </a:p>
        </p:txBody>
      </p:sp>
      <p:pic>
        <p:nvPicPr>
          <p:cNvPr id="4" name="Picture 3" descr="Map&#10;&#10;Description automatically generated">
            <a:extLst>
              <a:ext uri="{FF2B5EF4-FFF2-40B4-BE49-F238E27FC236}">
                <a16:creationId xmlns:a16="http://schemas.microsoft.com/office/drawing/2014/main" id="{04F922D4-F543-0E4A-83D7-0DDBFBE29C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2919" y="1325563"/>
            <a:ext cx="7886162" cy="4352906"/>
          </a:xfrm>
          <a:prstGeom prst="rect">
            <a:avLst/>
          </a:prstGeom>
        </p:spPr>
      </p:pic>
      <p:sp>
        <p:nvSpPr>
          <p:cNvPr id="5" name="TextBox 4">
            <a:extLst>
              <a:ext uri="{FF2B5EF4-FFF2-40B4-BE49-F238E27FC236}">
                <a16:creationId xmlns:a16="http://schemas.microsoft.com/office/drawing/2014/main" id="{417EE86E-5F08-E3D9-7195-6306B89C815C}"/>
              </a:ext>
            </a:extLst>
          </p:cNvPr>
          <p:cNvSpPr txBox="1"/>
          <p:nvPr/>
        </p:nvSpPr>
        <p:spPr>
          <a:xfrm>
            <a:off x="2379891" y="3673784"/>
            <a:ext cx="492443" cy="461665"/>
          </a:xfrm>
          <a:prstGeom prst="rect">
            <a:avLst/>
          </a:prstGeom>
          <a:noFill/>
        </p:spPr>
        <p:txBody>
          <a:bodyPr wrap="none" rtlCol="0">
            <a:spAutoFit/>
          </a:bodyPr>
          <a:lstStyle/>
          <a:p>
            <a:pPr algn="ctr"/>
            <a:r>
              <a:rPr lang="en-US" sz="1200" i="1" dirty="0">
                <a:solidFill>
                  <a:schemeClr val="bg1"/>
                </a:solidFill>
              </a:rPr>
              <a:t>Cook</a:t>
            </a:r>
          </a:p>
          <a:p>
            <a:pPr algn="ctr"/>
            <a:r>
              <a:rPr lang="en-US" sz="1200" i="1" dirty="0">
                <a:solidFill>
                  <a:schemeClr val="bg1"/>
                </a:solidFill>
              </a:rPr>
              <a:t>Inlet</a:t>
            </a:r>
          </a:p>
        </p:txBody>
      </p:sp>
      <p:sp>
        <p:nvSpPr>
          <p:cNvPr id="6" name="TextBox 5">
            <a:extLst>
              <a:ext uri="{FF2B5EF4-FFF2-40B4-BE49-F238E27FC236}">
                <a16:creationId xmlns:a16="http://schemas.microsoft.com/office/drawing/2014/main" id="{EF344114-0539-53A7-6A9A-7B4361545E19}"/>
              </a:ext>
            </a:extLst>
          </p:cNvPr>
          <p:cNvSpPr txBox="1"/>
          <p:nvPr/>
        </p:nvSpPr>
        <p:spPr>
          <a:xfrm>
            <a:off x="7954839" y="4010887"/>
            <a:ext cx="662362" cy="646331"/>
          </a:xfrm>
          <a:prstGeom prst="rect">
            <a:avLst/>
          </a:prstGeom>
          <a:noFill/>
        </p:spPr>
        <p:txBody>
          <a:bodyPr wrap="none" rtlCol="0">
            <a:spAutoFit/>
          </a:bodyPr>
          <a:lstStyle/>
          <a:p>
            <a:pPr algn="ctr"/>
            <a:r>
              <a:rPr lang="en-US" sz="1200" i="1" dirty="0">
                <a:solidFill>
                  <a:schemeClr val="bg1"/>
                </a:solidFill>
              </a:rPr>
              <a:t>Copper </a:t>
            </a:r>
          </a:p>
          <a:p>
            <a:pPr algn="ctr"/>
            <a:r>
              <a:rPr lang="en-US" sz="1200" i="1" dirty="0">
                <a:solidFill>
                  <a:schemeClr val="bg1"/>
                </a:solidFill>
              </a:rPr>
              <a:t>River</a:t>
            </a:r>
          </a:p>
          <a:p>
            <a:pPr algn="ctr"/>
            <a:r>
              <a:rPr lang="en-US" sz="1200" i="1" dirty="0">
                <a:solidFill>
                  <a:schemeClr val="bg1"/>
                </a:solidFill>
              </a:rPr>
              <a:t>Delta</a:t>
            </a:r>
          </a:p>
        </p:txBody>
      </p:sp>
      <p:sp>
        <p:nvSpPr>
          <p:cNvPr id="10" name="TextBox 9">
            <a:extLst>
              <a:ext uri="{FF2B5EF4-FFF2-40B4-BE49-F238E27FC236}">
                <a16:creationId xmlns:a16="http://schemas.microsoft.com/office/drawing/2014/main" id="{53180BC9-812F-E31D-621E-CCCD9E82316E}"/>
              </a:ext>
            </a:extLst>
          </p:cNvPr>
          <p:cNvSpPr txBox="1"/>
          <p:nvPr/>
        </p:nvSpPr>
        <p:spPr>
          <a:xfrm>
            <a:off x="6752485" y="2961817"/>
            <a:ext cx="506870" cy="461665"/>
          </a:xfrm>
          <a:prstGeom prst="rect">
            <a:avLst/>
          </a:prstGeom>
          <a:noFill/>
        </p:spPr>
        <p:txBody>
          <a:bodyPr wrap="none" rtlCol="0">
            <a:spAutoFit/>
          </a:bodyPr>
          <a:lstStyle/>
          <a:p>
            <a:pPr algn="ctr"/>
            <a:r>
              <a:rPr lang="en-US" sz="800" i="1" dirty="0">
                <a:solidFill>
                  <a:schemeClr val="bg1"/>
                </a:solidFill>
              </a:rPr>
              <a:t>Prince</a:t>
            </a:r>
          </a:p>
          <a:p>
            <a:pPr algn="ctr"/>
            <a:r>
              <a:rPr lang="en-US" sz="800" i="1" dirty="0">
                <a:solidFill>
                  <a:schemeClr val="bg1"/>
                </a:solidFill>
              </a:rPr>
              <a:t>William</a:t>
            </a:r>
          </a:p>
          <a:p>
            <a:pPr algn="ctr"/>
            <a:r>
              <a:rPr lang="en-US" sz="800" i="1" dirty="0">
                <a:solidFill>
                  <a:schemeClr val="bg1"/>
                </a:solidFill>
              </a:rPr>
              <a:t>Sound</a:t>
            </a:r>
          </a:p>
        </p:txBody>
      </p:sp>
    </p:spTree>
    <p:extLst>
      <p:ext uri="{BB962C8B-B14F-4D97-AF65-F5344CB8AC3E}">
        <p14:creationId xmlns:p14="http://schemas.microsoft.com/office/powerpoint/2010/main" val="836485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BFB128A-C595-0F44-8C80-0773B32278A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FB986C7-E591-A94D-814B-0D8002DDEFB4}"/>
              </a:ext>
            </a:extLst>
          </p:cNvPr>
          <p:cNvSpPr>
            <a:spLocks noGrp="1"/>
          </p:cNvSpPr>
          <p:nvPr>
            <p:ph type="title"/>
          </p:nvPr>
        </p:nvSpPr>
        <p:spPr/>
        <p:txBody>
          <a:bodyPr/>
          <a:lstStyle/>
          <a:p>
            <a:pPr algn="ctr"/>
            <a:r>
              <a:rPr lang="en-US" b="1" dirty="0">
                <a:solidFill>
                  <a:schemeClr val="bg1"/>
                </a:solidFill>
              </a:rPr>
              <a:t>2) G-LiHT Science Payload</a:t>
            </a:r>
          </a:p>
        </p:txBody>
      </p:sp>
      <p:sp>
        <p:nvSpPr>
          <p:cNvPr id="2" name="TextBox 1">
            <a:extLst>
              <a:ext uri="{FF2B5EF4-FFF2-40B4-BE49-F238E27FC236}">
                <a16:creationId xmlns:a16="http://schemas.microsoft.com/office/drawing/2014/main" id="{E836CA06-88BF-02D9-8853-FFDD0168A2CE}"/>
              </a:ext>
            </a:extLst>
          </p:cNvPr>
          <p:cNvSpPr txBox="1"/>
          <p:nvPr/>
        </p:nvSpPr>
        <p:spPr>
          <a:xfrm>
            <a:off x="296214" y="5541607"/>
            <a:ext cx="3724802" cy="1015663"/>
          </a:xfrm>
          <a:prstGeom prst="rect">
            <a:avLst/>
          </a:prstGeom>
          <a:noFill/>
        </p:spPr>
        <p:txBody>
          <a:bodyPr wrap="none" rtlCol="0">
            <a:spAutoFit/>
          </a:bodyPr>
          <a:lstStyle/>
          <a:p>
            <a:r>
              <a:rPr lang="en-US" sz="2000" i="1" dirty="0">
                <a:solidFill>
                  <a:schemeClr val="bg1"/>
                </a:solidFill>
              </a:rPr>
              <a:t>G-LiHT on Dynamic Aviation N87Q</a:t>
            </a:r>
          </a:p>
          <a:p>
            <a:r>
              <a:rPr lang="en-US" sz="2000" i="1" dirty="0" err="1">
                <a:solidFill>
                  <a:schemeClr val="bg1"/>
                </a:solidFill>
              </a:rPr>
              <a:t>Schoodic</a:t>
            </a:r>
            <a:r>
              <a:rPr lang="en-US" sz="2000" i="1" dirty="0">
                <a:solidFill>
                  <a:schemeClr val="bg1"/>
                </a:solidFill>
              </a:rPr>
              <a:t> Peninsula, ME</a:t>
            </a:r>
          </a:p>
          <a:p>
            <a:r>
              <a:rPr lang="en-US" sz="2000" i="1" dirty="0">
                <a:solidFill>
                  <a:schemeClr val="bg1"/>
                </a:solidFill>
              </a:rPr>
              <a:t>16 August 2017</a:t>
            </a:r>
          </a:p>
        </p:txBody>
      </p:sp>
    </p:spTree>
    <p:extLst>
      <p:ext uri="{BB962C8B-B14F-4D97-AF65-F5344CB8AC3E}">
        <p14:creationId xmlns:p14="http://schemas.microsoft.com/office/powerpoint/2010/main" val="370718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566670" y="368620"/>
            <a:ext cx="1212018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33CC"/>
                </a:solidFill>
                <a:effectLst/>
                <a:uLnTx/>
                <a:uFillTx/>
                <a:latin typeface="Calibri" panose="020F0502020204030204"/>
                <a:ea typeface="+mn-ea"/>
                <a:cs typeface="Times New Roman" panose="02020603050405020304" pitchFamily="18" charset="0"/>
              </a:rPr>
              <a:t>NASA </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G</a:t>
            </a:r>
            <a:r>
              <a:rPr kumimoji="0" lang="en-US" sz="2800" b="0" i="0" u="none" strike="noStrike" kern="1200" cap="none" spc="0" normalizeH="0" baseline="0" noProof="0" dirty="0">
                <a:ln>
                  <a:noFill/>
                </a:ln>
                <a:solidFill>
                  <a:srgbClr val="3333CC"/>
                </a:solidFill>
                <a:effectLst/>
                <a:uLnTx/>
                <a:uFillTx/>
                <a:latin typeface="Calibri" panose="020F0502020204030204"/>
                <a:ea typeface="+mn-ea"/>
                <a:cs typeface="Times New Roman" panose="02020603050405020304" pitchFamily="18" charset="0"/>
              </a:rPr>
              <a:t>oddard’s </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Li</a:t>
            </a:r>
            <a:r>
              <a:rPr kumimoji="0" lang="en-US" sz="2800" b="0" i="0" u="none" strike="noStrike" kern="1200" cap="none" spc="0" normalizeH="0" baseline="0" noProof="0" dirty="0">
                <a:ln>
                  <a:noFill/>
                </a:ln>
                <a:solidFill>
                  <a:srgbClr val="3333CC"/>
                </a:solidFill>
                <a:effectLst/>
                <a:uLnTx/>
                <a:uFillTx/>
                <a:latin typeface="Calibri" panose="020F0502020204030204"/>
                <a:ea typeface="+mn-ea"/>
                <a:cs typeface="Times New Roman" panose="02020603050405020304" pitchFamily="18" charset="0"/>
              </a:rPr>
              <a:t>dar, </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H</a:t>
            </a:r>
            <a:r>
              <a:rPr kumimoji="0" lang="en-US" sz="2800" b="0" i="0" u="none" strike="noStrike" kern="1200" cap="none" spc="0" normalizeH="0" baseline="0" noProof="0" dirty="0">
                <a:ln>
                  <a:noFill/>
                </a:ln>
                <a:solidFill>
                  <a:srgbClr val="3333CC"/>
                </a:solidFill>
                <a:effectLst/>
                <a:uLnTx/>
                <a:uFillTx/>
                <a:latin typeface="Calibri" panose="020F0502020204030204"/>
                <a:ea typeface="+mn-ea"/>
                <a:cs typeface="Times New Roman" panose="02020603050405020304" pitchFamily="18" charset="0"/>
              </a:rPr>
              <a:t>yperspectral &amp; </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T</a:t>
            </a:r>
            <a:r>
              <a:rPr kumimoji="0" lang="en-US" sz="2800" b="0" i="0" u="none" strike="noStrike" kern="1200" cap="none" spc="0" normalizeH="0" baseline="0" noProof="0" dirty="0">
                <a:ln>
                  <a:noFill/>
                </a:ln>
                <a:solidFill>
                  <a:srgbClr val="3333CC"/>
                </a:solidFill>
                <a:effectLst/>
                <a:uLnTx/>
                <a:uFillTx/>
                <a:latin typeface="Calibri" panose="020F0502020204030204"/>
                <a:ea typeface="+mn-ea"/>
                <a:cs typeface="Times New Roman" panose="02020603050405020304" pitchFamily="18" charset="0"/>
              </a:rPr>
              <a:t>hermal (</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G-LiHT</a:t>
            </a:r>
            <a:r>
              <a:rPr kumimoji="0" lang="en-US" sz="2800" b="0" i="0" u="none" strike="noStrike" kern="1200" cap="none" spc="0" normalizeH="0" baseline="0" noProof="0" dirty="0">
                <a:ln>
                  <a:noFill/>
                </a:ln>
                <a:solidFill>
                  <a:srgbClr val="3333CC"/>
                </a:solidFill>
                <a:effectLst/>
                <a:uLnTx/>
                <a:uFillTx/>
                <a:latin typeface="Calibri" panose="020F0502020204030204"/>
                <a:ea typeface="+mn-ea"/>
                <a:cs typeface="Times New Roman" panose="02020603050405020304" pitchFamily="18" charset="0"/>
              </a:rPr>
              <a:t>) Airborne Imager</a:t>
            </a:r>
          </a:p>
        </p:txBody>
      </p:sp>
      <p:grpSp>
        <p:nvGrpSpPr>
          <p:cNvPr id="4" name="Group 3">
            <a:extLst>
              <a:ext uri="{FF2B5EF4-FFF2-40B4-BE49-F238E27FC236}">
                <a16:creationId xmlns:a16="http://schemas.microsoft.com/office/drawing/2014/main" id="{A566B6DD-3397-CC4E-B325-B34E51FDFAC8}"/>
              </a:ext>
            </a:extLst>
          </p:cNvPr>
          <p:cNvGrpSpPr/>
          <p:nvPr/>
        </p:nvGrpSpPr>
        <p:grpSpPr>
          <a:xfrm>
            <a:off x="50103" y="1075151"/>
            <a:ext cx="12070080" cy="42097"/>
            <a:chOff x="0" y="1192404"/>
            <a:chExt cx="12192000" cy="42097"/>
          </a:xfrm>
        </p:grpSpPr>
        <p:cxnSp>
          <p:nvCxnSpPr>
            <p:cNvPr id="3" name="Straight Connector 2">
              <a:extLst>
                <a:ext uri="{FF2B5EF4-FFF2-40B4-BE49-F238E27FC236}">
                  <a16:creationId xmlns:a16="http://schemas.microsoft.com/office/drawing/2014/main" id="{3245228F-F6DE-5B43-91EA-2923CCD1EC38}"/>
                </a:ext>
              </a:extLst>
            </p:cNvPr>
            <p:cNvCxnSpPr/>
            <p:nvPr/>
          </p:nvCxnSpPr>
          <p:spPr>
            <a:xfrm>
              <a:off x="0" y="1192404"/>
              <a:ext cx="12192000" cy="0"/>
            </a:xfrm>
            <a:prstGeom prst="line">
              <a:avLst/>
            </a:prstGeom>
            <a:ln w="9525" cmpd="dbl">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87453EA-E77B-5D4A-8C6E-63468D18EA9E}"/>
                </a:ext>
              </a:extLst>
            </p:cNvPr>
            <p:cNvCxnSpPr/>
            <p:nvPr/>
          </p:nvCxnSpPr>
          <p:spPr>
            <a:xfrm>
              <a:off x="0" y="1234501"/>
              <a:ext cx="12192000" cy="0"/>
            </a:xfrm>
            <a:prstGeom prst="line">
              <a:avLst/>
            </a:prstGeom>
            <a:ln w="9525" cmpd="dbl">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55" name="Picture 54" descr="meatball best">
            <a:extLst>
              <a:ext uri="{FF2B5EF4-FFF2-40B4-BE49-F238E27FC236}">
                <a16:creationId xmlns:a16="http://schemas.microsoft.com/office/drawing/2014/main" id="{7E10172B-030D-1449-AA1E-D3622FB038E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7889" y="210628"/>
            <a:ext cx="944066" cy="792213"/>
          </a:xfrm>
          <a:prstGeom prst="rect">
            <a:avLst/>
          </a:prstGeom>
          <a:noFill/>
          <a:ln w="9525">
            <a:noFill/>
            <a:miter lim="800000"/>
            <a:headEnd/>
            <a:tailEnd/>
          </a:ln>
        </p:spPr>
      </p:pic>
      <p:grpSp>
        <p:nvGrpSpPr>
          <p:cNvPr id="5" name="Group 4">
            <a:extLst>
              <a:ext uri="{FF2B5EF4-FFF2-40B4-BE49-F238E27FC236}">
                <a16:creationId xmlns:a16="http://schemas.microsoft.com/office/drawing/2014/main" id="{21DA683B-8A1C-A746-8AD5-67A93A08C254}"/>
              </a:ext>
            </a:extLst>
          </p:cNvPr>
          <p:cNvGrpSpPr>
            <a:grpSpLocks noChangeAspect="1"/>
          </p:cNvGrpSpPr>
          <p:nvPr/>
        </p:nvGrpSpPr>
        <p:grpSpPr>
          <a:xfrm>
            <a:off x="7086012" y="1244251"/>
            <a:ext cx="4943422" cy="3280411"/>
            <a:chOff x="7412341" y="1131693"/>
            <a:chExt cx="4692249" cy="3113735"/>
          </a:xfrm>
        </p:grpSpPr>
        <p:grpSp>
          <p:nvGrpSpPr>
            <p:cNvPr id="11" name="Group 10">
              <a:extLst>
                <a:ext uri="{FF2B5EF4-FFF2-40B4-BE49-F238E27FC236}">
                  <a16:creationId xmlns:a16="http://schemas.microsoft.com/office/drawing/2014/main" id="{3FDD8657-55FE-1D4A-9CB3-47B0B1C533FE}"/>
                </a:ext>
              </a:extLst>
            </p:cNvPr>
            <p:cNvGrpSpPr/>
            <p:nvPr/>
          </p:nvGrpSpPr>
          <p:grpSpPr>
            <a:xfrm>
              <a:off x="7412341" y="1131693"/>
              <a:ext cx="4692249" cy="2836456"/>
              <a:chOff x="7274681" y="929588"/>
              <a:chExt cx="4124405" cy="2526579"/>
            </a:xfrm>
          </p:grpSpPr>
          <p:pic>
            <p:nvPicPr>
              <p:cNvPr id="12" name="Picture 11">
                <a:extLst>
                  <a:ext uri="{FF2B5EF4-FFF2-40B4-BE49-F238E27FC236}">
                    <a16:creationId xmlns:a16="http://schemas.microsoft.com/office/drawing/2014/main" id="{D1F1F848-5AFA-814F-A64F-C8AC14EE99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74681" y="929588"/>
                <a:ext cx="4124405" cy="2526579"/>
              </a:xfrm>
              <a:prstGeom prst="rect">
                <a:avLst/>
              </a:prstGeom>
              <a:ln w="6350">
                <a:noFill/>
              </a:ln>
            </p:spPr>
          </p:pic>
          <p:sp>
            <p:nvSpPr>
              <p:cNvPr id="13" name="Rectangle 12">
                <a:extLst>
                  <a:ext uri="{FF2B5EF4-FFF2-40B4-BE49-F238E27FC236}">
                    <a16:creationId xmlns:a16="http://schemas.microsoft.com/office/drawing/2014/main" id="{3C835473-6054-E740-AA2F-D9D43740E532}"/>
                  </a:ext>
                </a:extLst>
              </p:cNvPr>
              <p:cNvSpPr/>
              <p:nvPr/>
            </p:nvSpPr>
            <p:spPr>
              <a:xfrm>
                <a:off x="7274681" y="954640"/>
                <a:ext cx="4124405" cy="247436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4E7B29A8-C6B9-2A4C-BC0F-2B04DB3FDE70}"/>
                </a:ext>
              </a:extLst>
            </p:cNvPr>
            <p:cNvSpPr txBox="1"/>
            <p:nvPr/>
          </p:nvSpPr>
          <p:spPr>
            <a:xfrm>
              <a:off x="8625526" y="3937651"/>
              <a:ext cx="226587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Next Generation G-LiHT v2.0</a:t>
              </a:r>
            </a:p>
          </p:txBody>
        </p:sp>
      </p:grpSp>
      <p:grpSp>
        <p:nvGrpSpPr>
          <p:cNvPr id="6" name="Group 5">
            <a:extLst>
              <a:ext uri="{FF2B5EF4-FFF2-40B4-BE49-F238E27FC236}">
                <a16:creationId xmlns:a16="http://schemas.microsoft.com/office/drawing/2014/main" id="{F3FD6C6E-BB31-B149-B2EB-5B9994ACD8C6}"/>
              </a:ext>
            </a:extLst>
          </p:cNvPr>
          <p:cNvGrpSpPr/>
          <p:nvPr/>
        </p:nvGrpSpPr>
        <p:grpSpPr>
          <a:xfrm>
            <a:off x="162566" y="1244251"/>
            <a:ext cx="12095402" cy="5504277"/>
            <a:chOff x="162566" y="1131517"/>
            <a:chExt cx="12095402" cy="5459167"/>
          </a:xfrm>
        </p:grpSpPr>
        <p:sp>
          <p:nvSpPr>
            <p:cNvPr id="22" name="TextBox 17"/>
            <p:cNvSpPr txBox="1">
              <a:spLocks noChangeArrowheads="1"/>
            </p:cNvSpPr>
            <p:nvPr/>
          </p:nvSpPr>
          <p:spPr bwMode="auto">
            <a:xfrm>
              <a:off x="162566" y="1131517"/>
              <a:ext cx="6842241" cy="3447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15888" indent="-115888">
                <a:defRPr sz="3200">
                  <a:solidFill>
                    <a:schemeClr val="tx1"/>
                  </a:solidFill>
                  <a:latin typeface="Calibri" pitchFamily="34" charset="0"/>
                  <a:ea typeface="MS PGothic" pitchFamily="34" charset="-128"/>
                </a:defRPr>
              </a:lvl1pPr>
              <a:lvl2pPr>
                <a:defRPr sz="2800">
                  <a:solidFill>
                    <a:schemeClr val="tx1"/>
                  </a:solidFill>
                  <a:latin typeface="Calibri" pitchFamily="34" charset="0"/>
                  <a:ea typeface="MS PGothic" pitchFamily="34" charset="-128"/>
                </a:defRPr>
              </a:lvl2pPr>
              <a:lvl3pPr>
                <a:defRPr sz="2400">
                  <a:solidFill>
                    <a:schemeClr val="tx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defRPr>
              </a:lvl4pPr>
              <a:lvl5pPr>
                <a:defRPr sz="2000">
                  <a:solidFill>
                    <a:schemeClr val="tx1"/>
                  </a:solidFill>
                  <a:latin typeface="Calibri" pitchFamily="34" charset="0"/>
                  <a:ea typeface="MS PGothic" pitchFamily="34" charset="-128"/>
                </a:defRPr>
              </a:lvl5pPr>
              <a:lvl6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6pPr>
              <a:lvl7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7pPr>
              <a:lvl8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8pPr>
              <a:lvl9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l" defTabSz="342900" rtl="0" eaLnBrk="1" fontAlgn="auto" latinLnBrk="0" hangingPunct="1">
                <a:lnSpc>
                  <a:spcPct val="100000"/>
                </a:lnSpc>
                <a:spcBef>
                  <a:spcPts val="0"/>
                </a:spcBef>
                <a:spcAft>
                  <a:spcPts val="0"/>
                </a:spcAft>
                <a:buClrTx/>
                <a:buSzPct val="125000"/>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Background</a:t>
              </a:r>
            </a:p>
            <a:p>
              <a:pPr marL="0" marR="0" lvl="0" indent="0" algn="l" defTabSz="342900" rtl="0" eaLnBrk="1" fontAlgn="auto" latinLnBrk="0" hangingPunct="1">
                <a:lnSpc>
                  <a:spcPct val="100000"/>
                </a:lnSpc>
                <a:spcBef>
                  <a:spcPts val="0"/>
                </a:spcBef>
                <a:spcAft>
                  <a:spcPts val="0"/>
                </a:spcAft>
                <a:buClrTx/>
                <a:buSzPct val="125000"/>
                <a:buFontTx/>
                <a:buNone/>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G-LiHT is a portable, multi-sensor airborne imaging system that simultaneously maps the composition, structure, and function of terrestrial ecosystems using: </a:t>
              </a:r>
            </a:p>
            <a:p>
              <a:pPr marL="214313" marR="0" lvl="0" indent="-214313" algn="l" defTabSz="342900" rtl="0" eaLnBrk="1" fontAlgn="auto" latinLnBrk="0" hangingPunct="1">
                <a:lnSpc>
                  <a:spcPct val="100000"/>
                </a:lnSpc>
                <a:spcBef>
                  <a:spcPts val="600"/>
                </a:spcBef>
                <a:spcAft>
                  <a:spcPts val="0"/>
                </a:spcAft>
                <a:buClrTx/>
                <a:buSzPct val="125000"/>
                <a:buFont typeface="Arial" panose="020B0604020202020204" pitchFamily="34" charset="0"/>
                <a:buChar char="•"/>
                <a:tabLst/>
                <a:defRPr/>
              </a:pPr>
              <a:r>
                <a:rPr kumimoji="0" lang="en-US" sz="1600" b="1"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lidar</a:t>
              </a: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 to provide 3D information about canopy structure;</a:t>
              </a:r>
            </a:p>
            <a:p>
              <a:pPr marL="214313" marR="0" lvl="0" indent="-214313"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1"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VNIR and SWIR Imaging spectroscopy</a:t>
              </a: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 to discern species composition and variations in biophysical variables (e.g., photosynthetic pigments);</a:t>
              </a:r>
            </a:p>
            <a:p>
              <a:pPr marL="214313" marR="0" lvl="0" indent="-214313"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1"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thermal</a:t>
              </a: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 measurements to delineate wetlands and detect heat stress; and</a:t>
              </a:r>
            </a:p>
            <a:p>
              <a:pPr marL="214313" marR="0" lvl="0" indent="-214313"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1"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stereo RGB photographs</a:t>
              </a: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 to identify fine-scale (~3 cm) canopy features.</a:t>
              </a:r>
            </a:p>
            <a:p>
              <a:pPr marL="0" marR="0" lvl="0" indent="0" algn="l" defTabSz="342900" rtl="0" eaLnBrk="1" fontAlgn="auto" latinLnBrk="0" hangingPunct="1">
                <a:lnSpc>
                  <a:spcPct val="100000"/>
                </a:lnSpc>
                <a:spcBef>
                  <a:spcPts val="600"/>
                </a:spcBef>
                <a:spcAft>
                  <a:spcPts val="0"/>
                </a:spcAft>
                <a:buClrTx/>
                <a:buSzPct val="125000"/>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Analysis</a:t>
              </a:r>
            </a:p>
            <a:p>
              <a:pPr marL="214313" marR="0" lvl="0" indent="-214313"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Times New Roman" panose="02020603050405020304" pitchFamily="18" charset="0"/>
                </a:rPr>
                <a:t>G-LiHT provides </a:t>
              </a:r>
              <a:r>
                <a:rPr kumimoji="0" lang="en-US" sz="1600" b="1" i="0" u="none" strike="noStrike" kern="1200" cap="none" spc="0" normalizeH="0" baseline="0" noProof="0" dirty="0">
                  <a:ln>
                    <a:noFill/>
                  </a:ln>
                  <a:solidFill>
                    <a:srgbClr val="3333CC"/>
                  </a:solidFill>
                  <a:effectLst/>
                  <a:uLnTx/>
                  <a:uFillTx/>
                  <a:latin typeface="Calibri" pitchFamily="34" charset="0"/>
                  <a:ea typeface="MS PGothic" pitchFamily="34" charset="-128"/>
                  <a:cs typeface="Times New Roman" panose="02020603050405020304" pitchFamily="18" charset="0"/>
                </a:rPr>
                <a:t>co-registered</a:t>
              </a:r>
              <a:r>
                <a:rPr kumimoji="0" lang="en-US" sz="16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Times New Roman" panose="02020603050405020304" pitchFamily="18" charset="0"/>
                </a:rPr>
                <a:t>, </a:t>
              </a:r>
              <a:r>
                <a:rPr kumimoji="0" lang="en-US" sz="1600" b="1" i="0" u="none" strike="noStrike" kern="1200" cap="none" spc="0" normalizeH="0" baseline="0" noProof="0" dirty="0">
                  <a:ln>
                    <a:noFill/>
                  </a:ln>
                  <a:solidFill>
                    <a:srgbClr val="3333CC"/>
                  </a:solidFill>
                  <a:effectLst/>
                  <a:uLnTx/>
                  <a:uFillTx/>
                  <a:latin typeface="Calibri" pitchFamily="34" charset="0"/>
                  <a:ea typeface="MS PGothic" pitchFamily="34" charset="-128"/>
                  <a:cs typeface="Times New Roman" panose="02020603050405020304" pitchFamily="18" charset="0"/>
                </a:rPr>
                <a:t>fine-scale observations </a:t>
              </a:r>
              <a:r>
                <a:rPr kumimoji="0" lang="en-US" sz="16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Times New Roman" panose="02020603050405020304" pitchFamily="18" charset="0"/>
                </a:rPr>
                <a:t>(0.03 to 1 m) and data products covering large areas and environmental gradients to understand </a:t>
              </a:r>
              <a:r>
                <a:rPr kumimoji="0" lang="en-US" sz="1600" b="1" i="0" u="none" strike="noStrike" kern="1200" cap="none" spc="0" normalizeH="0" baseline="0" noProof="0" dirty="0">
                  <a:ln>
                    <a:noFill/>
                  </a:ln>
                  <a:solidFill>
                    <a:srgbClr val="3333CC"/>
                  </a:solidFill>
                  <a:effectLst/>
                  <a:uLnTx/>
                  <a:uFillTx/>
                  <a:latin typeface="Calibri" pitchFamily="34" charset="0"/>
                  <a:ea typeface="MS PGothic" pitchFamily="34" charset="-128"/>
                  <a:cs typeface="Times New Roman" panose="02020603050405020304" pitchFamily="18" charset="0"/>
                </a:rPr>
                <a:t>tree-scale ecosystem interactions</a:t>
              </a:r>
              <a:r>
                <a:rPr kumimoji="0" lang="en-US" sz="16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Times New Roman" panose="02020603050405020304" pitchFamily="18" charset="0"/>
                </a:rPr>
                <a:t> with atmosphere, hydrosphere and climate.</a:t>
              </a:r>
              <a:endPar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endParaRPr>
            </a:p>
            <a:p>
              <a:pPr marL="214313" marR="0" lvl="0" indent="-214313"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endPar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endParaRPr>
            </a:p>
          </p:txBody>
        </p:sp>
        <p:sp>
          <p:nvSpPr>
            <p:cNvPr id="15" name="TextBox 17">
              <a:extLst>
                <a:ext uri="{FF2B5EF4-FFF2-40B4-BE49-F238E27FC236}">
                  <a16:creationId xmlns:a16="http://schemas.microsoft.com/office/drawing/2014/main" id="{83D16923-03F3-CF4B-B628-7165EA1CA227}"/>
                </a:ext>
              </a:extLst>
            </p:cNvPr>
            <p:cNvSpPr txBox="1">
              <a:spLocks noChangeArrowheads="1"/>
            </p:cNvSpPr>
            <p:nvPr/>
          </p:nvSpPr>
          <p:spPr bwMode="auto">
            <a:xfrm>
              <a:off x="187889" y="4282360"/>
              <a:ext cx="12070079"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15888" indent="-115888">
                <a:defRPr sz="3200">
                  <a:solidFill>
                    <a:schemeClr val="tx1"/>
                  </a:solidFill>
                  <a:latin typeface="Calibri" pitchFamily="34" charset="0"/>
                  <a:ea typeface="MS PGothic" pitchFamily="34" charset="-128"/>
                </a:defRPr>
              </a:lvl1pPr>
              <a:lvl2pPr>
                <a:defRPr sz="2800">
                  <a:solidFill>
                    <a:schemeClr val="tx1"/>
                  </a:solidFill>
                  <a:latin typeface="Calibri" pitchFamily="34" charset="0"/>
                  <a:ea typeface="MS PGothic" pitchFamily="34" charset="-128"/>
                </a:defRPr>
              </a:lvl2pPr>
              <a:lvl3pPr>
                <a:defRPr sz="2400">
                  <a:solidFill>
                    <a:schemeClr val="tx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defRPr>
              </a:lvl4pPr>
              <a:lvl5pPr>
                <a:defRPr sz="2000">
                  <a:solidFill>
                    <a:schemeClr val="tx1"/>
                  </a:solidFill>
                  <a:latin typeface="Calibri" pitchFamily="34" charset="0"/>
                  <a:ea typeface="MS PGothic" pitchFamily="34" charset="-128"/>
                </a:defRPr>
              </a:lvl5pPr>
              <a:lvl6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6pPr>
              <a:lvl7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7pPr>
              <a:lvl8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8pPr>
              <a:lvl9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l" defTabSz="342900" rtl="0" eaLnBrk="1" fontAlgn="auto" latinLnBrk="0" hangingPunct="1">
                <a:lnSpc>
                  <a:spcPct val="100000"/>
                </a:lnSpc>
                <a:spcBef>
                  <a:spcPts val="600"/>
                </a:spcBef>
                <a:spcAft>
                  <a:spcPts val="0"/>
                </a:spcAft>
                <a:buClrTx/>
                <a:buSzPct val="125000"/>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Results and Significance</a:t>
              </a:r>
            </a:p>
            <a:p>
              <a:pPr marL="285750" marR="0" lvl="0" indent="-285750"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Regional forest carbon stocks in CONUS &amp; Mexico (NASA CCS; ICESat)</a:t>
              </a:r>
            </a:p>
            <a:p>
              <a:pPr marL="285750" marR="0" lvl="0" indent="-285750"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Inventory of forest carbon stocks &amp; ecosystem dynamics in interior Alaska (USFS FIA; NASA CMS, ABoVE)</a:t>
              </a:r>
            </a:p>
            <a:p>
              <a:pPr marL="285750" marR="0" lvl="0" indent="-285750"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Earlier detection of forest insect &amp; disease outbreaks (USFS FHP &amp; FHM; NASA FLARE)</a:t>
              </a:r>
            </a:p>
            <a:p>
              <a:pPr marL="285750" marR="0" lvl="0" indent="-285750"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Nutrient &amp; land-use interactions in tropical forests (US-DOE NGEE-Tropics)</a:t>
              </a:r>
            </a:p>
            <a:p>
              <a:pPr marL="285750" marR="0" lvl="0" indent="-285750"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Coastal ecosystem dynamics and biogeochemistry (NASA NIP, NASA-USDA CCS)</a:t>
              </a:r>
            </a:p>
            <a:p>
              <a:pPr marL="285750" marR="0" lvl="0" indent="-285750"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Post-hurricane damage and recovery assessments in Puerto Rico and South FL (NASA TE, USDA NIFA, DOI, FEMA)</a:t>
              </a:r>
            </a:p>
            <a:p>
              <a:pPr marL="285750" marR="0" lvl="0" indent="-285750"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Cross-calibration of NASA Earth Observing Satellites (NASA-USGS; Landsat, EOS)</a:t>
              </a:r>
            </a:p>
            <a:p>
              <a:pPr marL="285750" marR="0" lvl="0" indent="-285750"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Modeling of LiDAR and Solar-Induced Fluorescence (SIF) signals from space (NASA FLARE; ICESat-2, ESA FLEX, CESBIO)</a:t>
              </a:r>
            </a:p>
          </p:txBody>
        </p:sp>
      </p:grpSp>
    </p:spTree>
    <p:extLst>
      <p:ext uri="{BB962C8B-B14F-4D97-AF65-F5344CB8AC3E}">
        <p14:creationId xmlns:p14="http://schemas.microsoft.com/office/powerpoint/2010/main" val="2609646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8DCA6-713C-464D-939F-F4CC3846CDB1}"/>
              </a:ext>
            </a:extLst>
          </p:cNvPr>
          <p:cNvSpPr>
            <a:spLocks noGrp="1"/>
          </p:cNvSpPr>
          <p:nvPr>
            <p:ph type="title"/>
          </p:nvPr>
        </p:nvSpPr>
        <p:spPr>
          <a:xfrm>
            <a:off x="0" y="-231955"/>
            <a:ext cx="12192000" cy="1325563"/>
          </a:xfrm>
        </p:spPr>
        <p:txBody>
          <a:bodyPr>
            <a:normAutofit/>
          </a:bodyPr>
          <a:lstStyle/>
          <a:p>
            <a:pPr algn="ctr"/>
            <a:r>
              <a:rPr lang="en-US" sz="4000" dirty="0"/>
              <a:t>Goddard’s Lidar, Hyperspectral &amp; Thermal airborne imager</a:t>
            </a:r>
          </a:p>
        </p:txBody>
      </p:sp>
      <p:pic>
        <p:nvPicPr>
          <p:cNvPr id="4" name="Picture 3">
            <a:extLst>
              <a:ext uri="{FF2B5EF4-FFF2-40B4-BE49-F238E27FC236}">
                <a16:creationId xmlns:a16="http://schemas.microsoft.com/office/drawing/2014/main" id="{C12F4E63-F457-5E4B-8F23-FC9BEE21ED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3712" y="678094"/>
            <a:ext cx="10088125" cy="6179906"/>
          </a:xfrm>
          <a:prstGeom prst="rect">
            <a:avLst/>
          </a:prstGeom>
        </p:spPr>
      </p:pic>
      <p:pic>
        <p:nvPicPr>
          <p:cNvPr id="5" name="Picture 4" descr="meatball best">
            <a:extLst>
              <a:ext uri="{FF2B5EF4-FFF2-40B4-BE49-F238E27FC236}">
                <a16:creationId xmlns:a16="http://schemas.microsoft.com/office/drawing/2014/main" id="{904BCA99-51FB-366E-F4B6-A2FAEB5AF34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6230" y="1047388"/>
            <a:ext cx="539401" cy="452639"/>
          </a:xfrm>
          <a:prstGeom prst="rect">
            <a:avLst/>
          </a:prstGeom>
          <a:noFill/>
          <a:ln w="9525">
            <a:noFill/>
            <a:miter lim="800000"/>
            <a:headEnd/>
            <a:tailEnd/>
          </a:ln>
        </p:spPr>
      </p:pic>
      <p:sp>
        <p:nvSpPr>
          <p:cNvPr id="10" name="Rectangle 9">
            <a:extLst>
              <a:ext uri="{FF2B5EF4-FFF2-40B4-BE49-F238E27FC236}">
                <a16:creationId xmlns:a16="http://schemas.microsoft.com/office/drawing/2014/main" id="{80FFAA12-D691-E04E-4C87-03D3E8DFDDAD}"/>
              </a:ext>
            </a:extLst>
          </p:cNvPr>
          <p:cNvSpPr/>
          <p:nvPr/>
        </p:nvSpPr>
        <p:spPr>
          <a:xfrm>
            <a:off x="5788053" y="814192"/>
            <a:ext cx="6008288" cy="591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42F89C6-F804-3F7A-5150-B4543C1D2255}"/>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tretch>
            <a:fillRect/>
          </a:stretch>
        </p:blipFill>
        <p:spPr>
          <a:xfrm>
            <a:off x="6434417" y="3904721"/>
            <a:ext cx="4715560" cy="2523365"/>
          </a:xfrm>
          <a:prstGeom prst="rect">
            <a:avLst/>
          </a:prstGeom>
        </p:spPr>
      </p:pic>
      <p:sp>
        <p:nvSpPr>
          <p:cNvPr id="12" name="TextBox 11">
            <a:extLst>
              <a:ext uri="{FF2B5EF4-FFF2-40B4-BE49-F238E27FC236}">
                <a16:creationId xmlns:a16="http://schemas.microsoft.com/office/drawing/2014/main" id="{41CF6EAA-A27D-EAD8-42A0-88AAE2A45CA8}"/>
              </a:ext>
            </a:extLst>
          </p:cNvPr>
          <p:cNvSpPr txBox="1"/>
          <p:nvPr/>
        </p:nvSpPr>
        <p:spPr>
          <a:xfrm>
            <a:off x="6399680" y="6089532"/>
            <a:ext cx="145969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BOTTOM VIEW</a:t>
            </a:r>
          </a:p>
        </p:txBody>
      </p:sp>
      <p:sp>
        <p:nvSpPr>
          <p:cNvPr id="13" name="TextBox 12">
            <a:extLst>
              <a:ext uri="{FF2B5EF4-FFF2-40B4-BE49-F238E27FC236}">
                <a16:creationId xmlns:a16="http://schemas.microsoft.com/office/drawing/2014/main" id="{FA8CA9E8-0361-E289-62D5-24E69C329C41}"/>
              </a:ext>
            </a:extLst>
          </p:cNvPr>
          <p:cNvSpPr txBox="1"/>
          <p:nvPr/>
        </p:nvSpPr>
        <p:spPr>
          <a:xfrm>
            <a:off x="6531929" y="3995803"/>
            <a:ext cx="83721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Scanning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LiDAR</a:t>
            </a:r>
          </a:p>
        </p:txBody>
      </p:sp>
      <p:sp>
        <p:nvSpPr>
          <p:cNvPr id="14" name="TextBox 13">
            <a:extLst>
              <a:ext uri="{FF2B5EF4-FFF2-40B4-BE49-F238E27FC236}">
                <a16:creationId xmlns:a16="http://schemas.microsoft.com/office/drawing/2014/main" id="{0B67D6B6-6EE9-C0B9-6ABA-6D123EACBAB1}"/>
              </a:ext>
            </a:extLst>
          </p:cNvPr>
          <p:cNvSpPr txBox="1"/>
          <p:nvPr/>
        </p:nvSpPr>
        <p:spPr>
          <a:xfrm>
            <a:off x="10229860" y="4183693"/>
            <a:ext cx="83721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Scanning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LiDAR</a:t>
            </a:r>
          </a:p>
        </p:txBody>
      </p:sp>
      <p:sp>
        <p:nvSpPr>
          <p:cNvPr id="15" name="TextBox 14">
            <a:extLst>
              <a:ext uri="{FF2B5EF4-FFF2-40B4-BE49-F238E27FC236}">
                <a16:creationId xmlns:a16="http://schemas.microsoft.com/office/drawing/2014/main" id="{F79DADAA-F95B-5461-FEC7-20EA5854FF50}"/>
              </a:ext>
            </a:extLst>
          </p:cNvPr>
          <p:cNvSpPr txBox="1"/>
          <p:nvPr/>
        </p:nvSpPr>
        <p:spPr>
          <a:xfrm>
            <a:off x="7238672" y="5542587"/>
            <a:ext cx="702435" cy="4616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Thermal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camera</a:t>
            </a:r>
          </a:p>
        </p:txBody>
      </p:sp>
      <p:sp>
        <p:nvSpPr>
          <p:cNvPr id="16" name="TextBox 15">
            <a:extLst>
              <a:ext uri="{FF2B5EF4-FFF2-40B4-BE49-F238E27FC236}">
                <a16:creationId xmlns:a16="http://schemas.microsoft.com/office/drawing/2014/main" id="{3B1E3A18-4A83-F6A3-3361-9B42C89FA788}"/>
              </a:ext>
            </a:extLst>
          </p:cNvPr>
          <p:cNvSpPr txBox="1"/>
          <p:nvPr/>
        </p:nvSpPr>
        <p:spPr>
          <a:xfrm>
            <a:off x="7747535" y="4625207"/>
            <a:ext cx="84023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Stereo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NIR+RGB</a:t>
            </a:r>
          </a:p>
        </p:txBody>
      </p:sp>
      <p:pic>
        <p:nvPicPr>
          <p:cNvPr id="20" name="Picture 19">
            <a:extLst>
              <a:ext uri="{FF2B5EF4-FFF2-40B4-BE49-F238E27FC236}">
                <a16:creationId xmlns:a16="http://schemas.microsoft.com/office/drawing/2014/main" id="{E756FC31-E389-FDE0-6091-3670D39919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87041" y="1255829"/>
            <a:ext cx="6210311" cy="2551938"/>
          </a:xfrm>
          <a:prstGeom prst="rect">
            <a:avLst/>
          </a:prstGeom>
        </p:spPr>
      </p:pic>
      <p:sp>
        <p:nvSpPr>
          <p:cNvPr id="17" name="TextBox 16">
            <a:extLst>
              <a:ext uri="{FF2B5EF4-FFF2-40B4-BE49-F238E27FC236}">
                <a16:creationId xmlns:a16="http://schemas.microsoft.com/office/drawing/2014/main" id="{D78612B3-57C0-8EDB-8304-B9AFCF12F872}"/>
              </a:ext>
            </a:extLst>
          </p:cNvPr>
          <p:cNvSpPr txBox="1"/>
          <p:nvPr/>
        </p:nvSpPr>
        <p:spPr>
          <a:xfrm>
            <a:off x="9074467" y="4839822"/>
            <a:ext cx="11727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VNIR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spectrometer</a:t>
            </a:r>
          </a:p>
        </p:txBody>
      </p:sp>
      <p:sp>
        <p:nvSpPr>
          <p:cNvPr id="18" name="TextBox 17">
            <a:extLst>
              <a:ext uri="{FF2B5EF4-FFF2-40B4-BE49-F238E27FC236}">
                <a16:creationId xmlns:a16="http://schemas.microsoft.com/office/drawing/2014/main" id="{8CA936B8-4FE0-CDF0-A607-9DEDA31C3572}"/>
              </a:ext>
            </a:extLst>
          </p:cNvPr>
          <p:cNvSpPr txBox="1"/>
          <p:nvPr/>
        </p:nvSpPr>
        <p:spPr>
          <a:xfrm>
            <a:off x="9074467" y="5601461"/>
            <a:ext cx="11727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SWIR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spectrometer</a:t>
            </a:r>
          </a:p>
        </p:txBody>
      </p:sp>
      <p:sp>
        <p:nvSpPr>
          <p:cNvPr id="11" name="TextBox 10">
            <a:extLst>
              <a:ext uri="{FF2B5EF4-FFF2-40B4-BE49-F238E27FC236}">
                <a16:creationId xmlns:a16="http://schemas.microsoft.com/office/drawing/2014/main" id="{624C96F6-2038-1E27-F909-F55A1CAF37CD}"/>
              </a:ext>
            </a:extLst>
          </p:cNvPr>
          <p:cNvSpPr txBox="1"/>
          <p:nvPr/>
        </p:nvSpPr>
        <p:spPr>
          <a:xfrm>
            <a:off x="5910578" y="3475973"/>
            <a:ext cx="107273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SIDE VIEW</a:t>
            </a:r>
          </a:p>
        </p:txBody>
      </p:sp>
      <p:sp>
        <p:nvSpPr>
          <p:cNvPr id="21" name="TextBox 20">
            <a:extLst>
              <a:ext uri="{FF2B5EF4-FFF2-40B4-BE49-F238E27FC236}">
                <a16:creationId xmlns:a16="http://schemas.microsoft.com/office/drawing/2014/main" id="{C05858F8-FED5-FA94-287D-85486964169C}"/>
              </a:ext>
            </a:extLst>
          </p:cNvPr>
          <p:cNvSpPr txBox="1"/>
          <p:nvPr/>
        </p:nvSpPr>
        <p:spPr>
          <a:xfrm>
            <a:off x="8387094" y="3490733"/>
            <a:ext cx="21730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432FF"/>
                </a:solidFill>
                <a:effectLst/>
                <a:uLnTx/>
                <a:uFillTx/>
                <a:latin typeface="Calibri" panose="020F0502020204030204"/>
                <a:ea typeface="+mn-ea"/>
                <a:cs typeface="+mn-cs"/>
              </a:rPr>
              <a:t>A90 King Air interface plate</a:t>
            </a:r>
          </a:p>
        </p:txBody>
      </p:sp>
      <p:sp>
        <p:nvSpPr>
          <p:cNvPr id="22" name="TextBox 21">
            <a:extLst>
              <a:ext uri="{FF2B5EF4-FFF2-40B4-BE49-F238E27FC236}">
                <a16:creationId xmlns:a16="http://schemas.microsoft.com/office/drawing/2014/main" id="{9EED3971-C7EE-CFDA-E2F9-D704E169ECE3}"/>
              </a:ext>
            </a:extLst>
          </p:cNvPr>
          <p:cNvSpPr txBox="1"/>
          <p:nvPr/>
        </p:nvSpPr>
        <p:spPr>
          <a:xfrm>
            <a:off x="6181079" y="2751464"/>
            <a:ext cx="172226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00"/>
                </a:solidFill>
                <a:effectLst/>
                <a:uLnTx/>
                <a:uFillTx/>
                <a:latin typeface="Calibri" panose="020F0502020204030204"/>
                <a:ea typeface="+mn-ea"/>
                <a:cs typeface="+mn-cs"/>
              </a:rPr>
              <a:t>Lidar &amp; Irradiance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00"/>
                </a:solidFill>
                <a:effectLst/>
                <a:uLnTx/>
                <a:uFillTx/>
                <a:latin typeface="Calibri" panose="020F0502020204030204"/>
                <a:ea typeface="+mn-ea"/>
                <a:cs typeface="+mn-cs"/>
              </a:rPr>
              <a:t>Spectrometer</a:t>
            </a:r>
          </a:p>
        </p:txBody>
      </p:sp>
      <p:sp>
        <p:nvSpPr>
          <p:cNvPr id="23" name="TextBox 22">
            <a:extLst>
              <a:ext uri="{FF2B5EF4-FFF2-40B4-BE49-F238E27FC236}">
                <a16:creationId xmlns:a16="http://schemas.microsoft.com/office/drawing/2014/main" id="{7701101E-A433-FDD7-683F-66AFEF92C010}"/>
              </a:ext>
            </a:extLst>
          </p:cNvPr>
          <p:cNvSpPr txBox="1"/>
          <p:nvPr/>
        </p:nvSpPr>
        <p:spPr>
          <a:xfrm>
            <a:off x="7965408" y="2780875"/>
            <a:ext cx="150823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00"/>
                </a:solidFill>
                <a:effectLst/>
                <a:uLnTx/>
                <a:uFillTx/>
                <a:latin typeface="Calibri" panose="020F0502020204030204"/>
                <a:ea typeface="+mn-ea"/>
                <a:cs typeface="+mn-cs"/>
              </a:rPr>
              <a:t>Computers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00"/>
                </a:solidFill>
                <a:effectLst/>
                <a:uLnTx/>
                <a:uFillTx/>
                <a:latin typeface="Calibri" panose="020F0502020204030204"/>
                <a:ea typeface="+mn-ea"/>
                <a:cs typeface="+mn-cs"/>
              </a:rPr>
              <a:t>Passive Imagers</a:t>
            </a:r>
          </a:p>
        </p:txBody>
      </p:sp>
      <p:sp>
        <p:nvSpPr>
          <p:cNvPr id="24" name="TextBox 23">
            <a:extLst>
              <a:ext uri="{FF2B5EF4-FFF2-40B4-BE49-F238E27FC236}">
                <a16:creationId xmlns:a16="http://schemas.microsoft.com/office/drawing/2014/main" id="{097C46DC-4025-C466-F4FF-BE666E5208D8}"/>
              </a:ext>
            </a:extLst>
          </p:cNvPr>
          <p:cNvSpPr txBox="1"/>
          <p:nvPr/>
        </p:nvSpPr>
        <p:spPr>
          <a:xfrm>
            <a:off x="10131008" y="2871938"/>
            <a:ext cx="85792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00"/>
                </a:solidFill>
                <a:effectLst/>
                <a:uLnTx/>
                <a:uFillTx/>
                <a:latin typeface="Calibri" panose="020F0502020204030204"/>
                <a:ea typeface="+mn-ea"/>
                <a:cs typeface="+mn-cs"/>
              </a:rPr>
              <a:t>LiDAR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00"/>
                </a:solidFill>
                <a:effectLst/>
                <a:uLnTx/>
                <a:uFillTx/>
                <a:latin typeface="Calibri" panose="020F0502020204030204"/>
                <a:ea typeface="+mn-ea"/>
                <a:cs typeface="+mn-cs"/>
              </a:rPr>
              <a:t>GPS-INS</a:t>
            </a:r>
          </a:p>
        </p:txBody>
      </p:sp>
      <p:sp>
        <p:nvSpPr>
          <p:cNvPr id="25" name="TextBox 24">
            <a:extLst>
              <a:ext uri="{FF2B5EF4-FFF2-40B4-BE49-F238E27FC236}">
                <a16:creationId xmlns:a16="http://schemas.microsoft.com/office/drawing/2014/main" id="{0BBE0792-4427-D58C-195B-2BE6E5239441}"/>
              </a:ext>
            </a:extLst>
          </p:cNvPr>
          <p:cNvSpPr txBox="1"/>
          <p:nvPr/>
        </p:nvSpPr>
        <p:spPr>
          <a:xfrm rot="17765861">
            <a:off x="5737527" y="1585627"/>
            <a:ext cx="8134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C00000"/>
                </a:solidFill>
                <a:effectLst/>
                <a:uLnTx/>
                <a:uFillTx/>
                <a:latin typeface="Calibri" panose="020F0502020204030204"/>
                <a:ea typeface="+mn-ea"/>
                <a:cs typeface="+mn-cs"/>
              </a:rPr>
              <a:t>Breakers</a:t>
            </a:r>
          </a:p>
        </p:txBody>
      </p:sp>
    </p:spTree>
    <p:extLst>
      <p:ext uri="{BB962C8B-B14F-4D97-AF65-F5344CB8AC3E}">
        <p14:creationId xmlns:p14="http://schemas.microsoft.com/office/powerpoint/2010/main" val="490951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250B-6882-F742-A7D5-40B0A5A61BF5}"/>
              </a:ext>
            </a:extLst>
          </p:cNvPr>
          <p:cNvSpPr>
            <a:spLocks noGrp="1"/>
          </p:cNvSpPr>
          <p:nvPr>
            <p:ph type="title"/>
          </p:nvPr>
        </p:nvSpPr>
        <p:spPr/>
        <p:txBody>
          <a:bodyPr/>
          <a:lstStyle/>
          <a:p>
            <a:pPr algn="ctr"/>
            <a:r>
              <a:rPr lang="en-US" dirty="0"/>
              <a:t>G-LiHT Design and Flight Heritage (Cont’d)</a:t>
            </a:r>
          </a:p>
        </p:txBody>
      </p:sp>
      <p:sp>
        <p:nvSpPr>
          <p:cNvPr id="3" name="Content Placeholder 2">
            <a:extLst>
              <a:ext uri="{FF2B5EF4-FFF2-40B4-BE49-F238E27FC236}">
                <a16:creationId xmlns:a16="http://schemas.microsoft.com/office/drawing/2014/main" id="{F5120508-8E4F-9647-AF91-94F8FB000D2C}"/>
              </a:ext>
            </a:extLst>
          </p:cNvPr>
          <p:cNvSpPr>
            <a:spLocks noGrp="1"/>
          </p:cNvSpPr>
          <p:nvPr>
            <p:ph idx="1"/>
          </p:nvPr>
        </p:nvSpPr>
        <p:spPr>
          <a:xfrm>
            <a:off x="838200" y="1592132"/>
            <a:ext cx="10515600" cy="5066852"/>
          </a:xfrm>
        </p:spPr>
        <p:txBody>
          <a:bodyPr>
            <a:normAutofit lnSpcReduction="10000"/>
          </a:bodyPr>
          <a:lstStyle/>
          <a:p>
            <a:pPr>
              <a:lnSpc>
                <a:spcPct val="120000"/>
              </a:lnSpc>
              <a:spcBef>
                <a:spcPts val="0"/>
              </a:spcBef>
            </a:pPr>
            <a:r>
              <a:rPr lang="en-US" sz="2000" dirty="0"/>
              <a:t>G-LiHT Instrument package was originally designed, fabricated and tested in partnership with NASA Langley Research Center (2011), and upgraded in partnership with Dynamic Aviation (2017-present).</a:t>
            </a:r>
          </a:p>
          <a:p>
            <a:pPr>
              <a:lnSpc>
                <a:spcPct val="120000"/>
              </a:lnSpc>
              <a:spcBef>
                <a:spcPts val="0"/>
              </a:spcBef>
            </a:pPr>
            <a:endParaRPr lang="en-US" sz="2000" dirty="0"/>
          </a:p>
          <a:p>
            <a:pPr>
              <a:lnSpc>
                <a:spcPct val="120000"/>
              </a:lnSpc>
              <a:spcBef>
                <a:spcPts val="0"/>
              </a:spcBef>
            </a:pPr>
            <a:r>
              <a:rPr lang="en-US" sz="2000" dirty="0"/>
              <a:t>G-LiHT lidars use </a:t>
            </a:r>
            <a:r>
              <a:rPr lang="en-US" sz="2000" b="1" i="1" dirty="0"/>
              <a:t>non-visible, Class 1 lasers</a:t>
            </a:r>
            <a:r>
              <a:rPr lang="en-US" sz="2000" dirty="0"/>
              <a:t> according to IEC60825-1:2007, and do </a:t>
            </a:r>
            <a:r>
              <a:rPr lang="en-US" sz="2000" i="1" u="sng" dirty="0"/>
              <a:t>not</a:t>
            </a:r>
            <a:r>
              <a:rPr lang="en-US" sz="2000" dirty="0"/>
              <a:t> require a GSFC 23-6L or FAA form 7140 since the maximum permissible exposure (MPE) cannot be exceeded when viewing with the naked eye or with the aid of typical magnifying optics (e.g. telescope or binoculars).</a:t>
            </a:r>
          </a:p>
          <a:p>
            <a:pPr>
              <a:lnSpc>
                <a:spcPct val="120000"/>
              </a:lnSpc>
              <a:spcBef>
                <a:spcPts val="0"/>
              </a:spcBef>
            </a:pPr>
            <a:endParaRPr lang="en-US" sz="1600" dirty="0"/>
          </a:p>
          <a:p>
            <a:pPr>
              <a:lnSpc>
                <a:spcPct val="120000"/>
              </a:lnSpc>
              <a:spcBef>
                <a:spcPts val="0"/>
              </a:spcBef>
            </a:pPr>
            <a:r>
              <a:rPr lang="en-US" sz="2000" dirty="0"/>
              <a:t>~1500 science flight hours during 2011-19 on different NASA/CAS platforms without incident:</a:t>
            </a:r>
          </a:p>
          <a:p>
            <a:pPr lvl="1">
              <a:lnSpc>
                <a:spcPct val="120000"/>
              </a:lnSpc>
              <a:spcBef>
                <a:spcPts val="0"/>
              </a:spcBef>
              <a:buFont typeface="Courier New" panose="02070309020205020404" pitchFamily="49" charset="0"/>
              <a:buChar char="o"/>
            </a:pPr>
            <a:r>
              <a:rPr lang="en-US" sz="1600" dirty="0"/>
              <a:t>Cessna 206 (NASA LaRC; wing pod)</a:t>
            </a:r>
          </a:p>
          <a:p>
            <a:pPr lvl="1">
              <a:lnSpc>
                <a:spcPct val="120000"/>
              </a:lnSpc>
              <a:spcBef>
                <a:spcPts val="0"/>
              </a:spcBef>
              <a:buFont typeface="Courier New" panose="02070309020205020404" pitchFamily="49" charset="0"/>
              <a:buChar char="o"/>
            </a:pPr>
            <a:r>
              <a:rPr lang="en-US" sz="1600" dirty="0"/>
              <a:t>Piper Cherokee (Infrared Baron; interior camera port)</a:t>
            </a:r>
          </a:p>
          <a:p>
            <a:pPr lvl="1">
              <a:lnSpc>
                <a:spcPct val="120000"/>
              </a:lnSpc>
              <a:spcBef>
                <a:spcPts val="0"/>
              </a:spcBef>
              <a:buFont typeface="Courier New" panose="02070309020205020404" pitchFamily="49" charset="0"/>
              <a:buChar char="o"/>
            </a:pPr>
            <a:r>
              <a:rPr lang="en-US" sz="1600" dirty="0"/>
              <a:t>King Air UC-12B (NASA LaRC; interior camera port)</a:t>
            </a:r>
          </a:p>
          <a:p>
            <a:pPr lvl="1">
              <a:lnSpc>
                <a:spcPct val="120000"/>
              </a:lnSpc>
              <a:spcBef>
                <a:spcPts val="0"/>
              </a:spcBef>
              <a:buFont typeface="Courier New" panose="02070309020205020404" pitchFamily="49" charset="0"/>
              <a:buChar char="o"/>
            </a:pPr>
            <a:r>
              <a:rPr lang="en-US" sz="1600" dirty="0"/>
              <a:t>Cessna 206 (USDA FS; interior camera port)</a:t>
            </a:r>
          </a:p>
          <a:p>
            <a:pPr lvl="1">
              <a:lnSpc>
                <a:spcPct val="120000"/>
              </a:lnSpc>
              <a:spcBef>
                <a:spcPts val="0"/>
              </a:spcBef>
              <a:buFont typeface="Courier New" panose="02070309020205020404" pitchFamily="49" charset="0"/>
              <a:buChar char="o"/>
            </a:pPr>
            <a:r>
              <a:rPr lang="en-US" sz="1600" dirty="0"/>
              <a:t>King Air A90 (Dynamic Aviation N87Q and N80Y ; interior camera port)</a:t>
            </a:r>
          </a:p>
        </p:txBody>
      </p:sp>
    </p:spTree>
    <p:extLst>
      <p:ext uri="{BB962C8B-B14F-4D97-AF65-F5344CB8AC3E}">
        <p14:creationId xmlns:p14="http://schemas.microsoft.com/office/powerpoint/2010/main" val="3917630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250B-6882-F742-A7D5-40B0A5A61BF5}"/>
              </a:ext>
            </a:extLst>
          </p:cNvPr>
          <p:cNvSpPr>
            <a:spLocks noGrp="1"/>
          </p:cNvSpPr>
          <p:nvPr>
            <p:ph type="title"/>
          </p:nvPr>
        </p:nvSpPr>
        <p:spPr/>
        <p:txBody>
          <a:bodyPr/>
          <a:lstStyle/>
          <a:p>
            <a:pPr algn="ctr"/>
            <a:r>
              <a:rPr lang="en-US" dirty="0"/>
              <a:t>G-LiHT Design and Flight Heritage (Cont’d)</a:t>
            </a:r>
          </a:p>
        </p:txBody>
      </p:sp>
      <p:sp>
        <p:nvSpPr>
          <p:cNvPr id="3" name="Content Placeholder 2">
            <a:extLst>
              <a:ext uri="{FF2B5EF4-FFF2-40B4-BE49-F238E27FC236}">
                <a16:creationId xmlns:a16="http://schemas.microsoft.com/office/drawing/2014/main" id="{F5120508-8E4F-9647-AF91-94F8FB000D2C}"/>
              </a:ext>
            </a:extLst>
          </p:cNvPr>
          <p:cNvSpPr>
            <a:spLocks noGrp="1"/>
          </p:cNvSpPr>
          <p:nvPr>
            <p:ph idx="1"/>
          </p:nvPr>
        </p:nvSpPr>
        <p:spPr>
          <a:xfrm>
            <a:off x="838200" y="1426023"/>
            <a:ext cx="10515600" cy="5323120"/>
          </a:xfrm>
        </p:spPr>
        <p:txBody>
          <a:bodyPr>
            <a:normAutofit lnSpcReduction="10000"/>
          </a:bodyPr>
          <a:lstStyle/>
          <a:p>
            <a:pPr>
              <a:lnSpc>
                <a:spcPct val="120000"/>
              </a:lnSpc>
              <a:spcBef>
                <a:spcPts val="0"/>
              </a:spcBef>
            </a:pPr>
            <a:r>
              <a:rPr lang="en-US" sz="2000" dirty="0"/>
              <a:t>Previous campaigns NASA has approved:</a:t>
            </a:r>
          </a:p>
          <a:p>
            <a:pPr lvl="1">
              <a:lnSpc>
                <a:spcPct val="120000"/>
              </a:lnSpc>
              <a:spcBef>
                <a:spcPts val="0"/>
              </a:spcBef>
              <a:buFont typeface="Courier New" panose="02070309020205020404" pitchFamily="49" charset="0"/>
              <a:buChar char="o"/>
            </a:pPr>
            <a:r>
              <a:rPr lang="en-US" sz="1600" dirty="0"/>
              <a:t>GSFC IRAD Instrument Demonstration and NASA Carbon Monitoring System (2011; MD, VA, NC)</a:t>
            </a:r>
          </a:p>
          <a:p>
            <a:pPr lvl="1">
              <a:lnSpc>
                <a:spcPct val="120000"/>
              </a:lnSpc>
              <a:spcBef>
                <a:spcPts val="0"/>
              </a:spcBef>
              <a:buFont typeface="Courier New" panose="02070309020205020404" pitchFamily="49" charset="0"/>
              <a:buChar char="o"/>
            </a:pPr>
            <a:r>
              <a:rPr lang="en-US" sz="1600" dirty="0"/>
              <a:t>NASA AMIGA-Carb (2011-2013; CONUS, Mexico)</a:t>
            </a:r>
          </a:p>
          <a:p>
            <a:pPr lvl="1">
              <a:lnSpc>
                <a:spcPct val="120000"/>
              </a:lnSpc>
              <a:spcBef>
                <a:spcPts val="0"/>
              </a:spcBef>
              <a:buFont typeface="Courier New" panose="02070309020205020404" pitchFamily="49" charset="0"/>
              <a:buChar char="o"/>
            </a:pPr>
            <a:r>
              <a:rPr lang="en-US" sz="1600" dirty="0"/>
              <a:t>NASA Carbon Monitoring System (2012; MD, MA, ME, WI)</a:t>
            </a:r>
          </a:p>
          <a:p>
            <a:pPr lvl="1">
              <a:lnSpc>
                <a:spcPct val="120000"/>
              </a:lnSpc>
              <a:spcBef>
                <a:spcPts val="0"/>
              </a:spcBef>
              <a:buFont typeface="Courier New" panose="02070309020205020404" pitchFamily="49" charset="0"/>
              <a:buChar char="o"/>
            </a:pPr>
            <a:r>
              <a:rPr lang="en-US" sz="1600" dirty="0"/>
              <a:t>Joint NASA-ESA Solar-Induced Fluorescence (2013; VA, NC)</a:t>
            </a:r>
          </a:p>
          <a:p>
            <a:pPr lvl="1">
              <a:lnSpc>
                <a:spcPct val="120000"/>
              </a:lnSpc>
              <a:spcBef>
                <a:spcPts val="0"/>
              </a:spcBef>
              <a:buFont typeface="Courier New" panose="02070309020205020404" pitchFamily="49" charset="0"/>
              <a:buChar char="o"/>
            </a:pPr>
            <a:r>
              <a:rPr lang="en-US" sz="1600" dirty="0"/>
              <a:t>Landsat 7/8 under flight (2013; OR, CA, NV, AZ)</a:t>
            </a:r>
          </a:p>
          <a:p>
            <a:pPr lvl="1">
              <a:lnSpc>
                <a:spcPct val="120000"/>
              </a:lnSpc>
              <a:spcBef>
                <a:spcPts val="0"/>
              </a:spcBef>
              <a:buFont typeface="Courier New" panose="02070309020205020404" pitchFamily="49" charset="0"/>
              <a:buChar char="o"/>
            </a:pPr>
            <a:r>
              <a:rPr lang="en-US" sz="1600" dirty="0"/>
              <a:t>Joint NASA-USFS Forest Health Protection surveys (2014-2019; NH, MA, ME, NY, RI, NM, OR)</a:t>
            </a:r>
          </a:p>
          <a:p>
            <a:pPr lvl="1">
              <a:lnSpc>
                <a:spcPct val="120000"/>
              </a:lnSpc>
              <a:spcBef>
                <a:spcPts val="0"/>
              </a:spcBef>
              <a:buFont typeface="Courier New" panose="02070309020205020404" pitchFamily="49" charset="0"/>
              <a:buChar char="o"/>
            </a:pPr>
            <a:r>
              <a:rPr lang="en-US" sz="1600" dirty="0"/>
              <a:t>Joint NASA-USFS Forest Inventory of Interior Alaska (2014, 2018, 2019; AK)</a:t>
            </a:r>
          </a:p>
          <a:p>
            <a:pPr lvl="1">
              <a:lnSpc>
                <a:spcPct val="120000"/>
              </a:lnSpc>
              <a:spcBef>
                <a:spcPts val="0"/>
              </a:spcBef>
              <a:buFont typeface="Courier New" panose="02070309020205020404" pitchFamily="49" charset="0"/>
              <a:buChar char="o"/>
            </a:pPr>
            <a:r>
              <a:rPr lang="en-US" sz="1600" dirty="0"/>
              <a:t>Joint NASA-Johns Hopkins APL fluorescence (2014-2015; VA)</a:t>
            </a:r>
          </a:p>
          <a:p>
            <a:pPr lvl="1">
              <a:lnSpc>
                <a:spcPct val="120000"/>
              </a:lnSpc>
              <a:spcBef>
                <a:spcPts val="0"/>
              </a:spcBef>
              <a:buFont typeface="Courier New" panose="02070309020205020404" pitchFamily="49" charset="0"/>
              <a:buChar char="o"/>
            </a:pPr>
            <a:r>
              <a:rPr lang="en-US" sz="1600" dirty="0"/>
              <a:t>Landsat 7/8 under flight and PIC site characterization (2015; CA) </a:t>
            </a:r>
          </a:p>
          <a:p>
            <a:pPr lvl="1">
              <a:lnSpc>
                <a:spcPct val="120000"/>
              </a:lnSpc>
              <a:spcBef>
                <a:spcPts val="0"/>
              </a:spcBef>
              <a:buFont typeface="Courier New" panose="02070309020205020404" pitchFamily="49" charset="0"/>
              <a:buChar char="o"/>
            </a:pPr>
            <a:r>
              <a:rPr lang="en-US" sz="1600" dirty="0"/>
              <a:t>Univ. of TN-Knoxville clandestine grave sites (2015-2016; TN, TX)</a:t>
            </a:r>
          </a:p>
          <a:p>
            <a:pPr lvl="1">
              <a:lnSpc>
                <a:spcPct val="120000"/>
              </a:lnSpc>
              <a:spcBef>
                <a:spcPts val="0"/>
              </a:spcBef>
              <a:buFont typeface="Courier New" panose="02070309020205020404" pitchFamily="49" charset="0"/>
              <a:buChar char="o"/>
            </a:pPr>
            <a:r>
              <a:rPr lang="en-US" sz="1600" dirty="0"/>
              <a:t>NASA NIP, Carbon Cycle and Rapid Response flights in FL Everglades (2015, 2017; FL)</a:t>
            </a:r>
          </a:p>
          <a:p>
            <a:pPr lvl="1">
              <a:lnSpc>
                <a:spcPct val="120000"/>
              </a:lnSpc>
              <a:spcBef>
                <a:spcPts val="0"/>
              </a:spcBef>
              <a:buFont typeface="Courier New" panose="02070309020205020404" pitchFamily="49" charset="0"/>
              <a:buChar char="o"/>
            </a:pPr>
            <a:r>
              <a:rPr lang="en-US" sz="1600" dirty="0"/>
              <a:t>Tropical forest and coastal ecosystem biomass estimation (2015; Bahamas)</a:t>
            </a:r>
          </a:p>
          <a:p>
            <a:pPr lvl="1">
              <a:lnSpc>
                <a:spcPct val="120000"/>
              </a:lnSpc>
              <a:spcBef>
                <a:spcPts val="0"/>
              </a:spcBef>
              <a:buFont typeface="Courier New" panose="02070309020205020404" pitchFamily="49" charset="0"/>
              <a:buChar char="o"/>
            </a:pPr>
            <a:r>
              <a:rPr lang="en-US" sz="1600" dirty="0"/>
              <a:t>US-DOE NGEE-Tropics (2017; Puerto Rico)</a:t>
            </a:r>
          </a:p>
          <a:p>
            <a:pPr lvl="1">
              <a:lnSpc>
                <a:spcPct val="120000"/>
              </a:lnSpc>
              <a:spcBef>
                <a:spcPts val="0"/>
              </a:spcBef>
              <a:buFont typeface="Courier New" panose="02070309020205020404" pitchFamily="49" charset="0"/>
              <a:buChar char="o"/>
            </a:pPr>
            <a:r>
              <a:rPr lang="en-US" sz="1600" dirty="0"/>
              <a:t>University of Maine forest disturbance and regrowth (2017, 2021; ME)</a:t>
            </a:r>
          </a:p>
          <a:p>
            <a:pPr lvl="1">
              <a:lnSpc>
                <a:spcPct val="120000"/>
              </a:lnSpc>
              <a:spcBef>
                <a:spcPts val="0"/>
              </a:spcBef>
              <a:buFont typeface="Courier New" panose="02070309020205020404" pitchFamily="49" charset="0"/>
              <a:buChar char="o"/>
            </a:pPr>
            <a:r>
              <a:rPr lang="en-US" sz="1600" dirty="0"/>
              <a:t>FLARE: NASA’s Fluorescence Airborne Research Experiment (2017-18; Puerto Rico, VA, MD, AK)</a:t>
            </a:r>
          </a:p>
          <a:p>
            <a:pPr lvl="1">
              <a:lnSpc>
                <a:spcPct val="120000"/>
              </a:lnSpc>
              <a:spcBef>
                <a:spcPts val="0"/>
              </a:spcBef>
              <a:buFont typeface="Courier New" panose="02070309020205020404" pitchFamily="49" charset="0"/>
              <a:buChar char="o"/>
            </a:pPr>
            <a:r>
              <a:rPr lang="en-US" sz="1600" dirty="0"/>
              <a:t>Post-Hurricane damage assessment (2017-18, 2020; FL, Puerto Rico)</a:t>
            </a:r>
          </a:p>
          <a:p>
            <a:pPr lvl="1">
              <a:lnSpc>
                <a:spcPct val="120000"/>
              </a:lnSpc>
              <a:spcBef>
                <a:spcPts val="0"/>
              </a:spcBef>
              <a:buFont typeface="Courier New" panose="02070309020205020404" pitchFamily="49" charset="0"/>
              <a:buChar char="o"/>
            </a:pPr>
            <a:r>
              <a:rPr lang="en-US" sz="1600" dirty="0"/>
              <a:t>Joint NASA-USFS forest fire combustion and emissions (2019, CA)</a:t>
            </a:r>
          </a:p>
          <a:p>
            <a:pPr lvl="1">
              <a:lnSpc>
                <a:spcPct val="120000"/>
              </a:lnSpc>
              <a:spcBef>
                <a:spcPts val="0"/>
              </a:spcBef>
              <a:buFont typeface="Courier New" panose="02070309020205020404" pitchFamily="49" charset="0"/>
              <a:buChar char="o"/>
            </a:pPr>
            <a:r>
              <a:rPr lang="en-US" sz="1600" dirty="0"/>
              <a:t>NASA Surface Topography and Vegetation (2021; Mid-Atlantic US)</a:t>
            </a:r>
          </a:p>
          <a:p>
            <a:pPr>
              <a:lnSpc>
                <a:spcPct val="120000"/>
              </a:lnSpc>
              <a:spcBef>
                <a:spcPts val="0"/>
              </a:spcBef>
            </a:pPr>
            <a:endParaRPr lang="en-US" sz="1100" dirty="0"/>
          </a:p>
        </p:txBody>
      </p:sp>
    </p:spTree>
    <p:extLst>
      <p:ext uri="{BB962C8B-B14F-4D97-AF65-F5344CB8AC3E}">
        <p14:creationId xmlns:p14="http://schemas.microsoft.com/office/powerpoint/2010/main" val="678070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47EE-2426-6548-B441-1D8DAD1FF0B6}"/>
              </a:ext>
            </a:extLst>
          </p:cNvPr>
          <p:cNvSpPr>
            <a:spLocks noGrp="1"/>
          </p:cNvSpPr>
          <p:nvPr>
            <p:ph type="title"/>
          </p:nvPr>
        </p:nvSpPr>
        <p:spPr/>
        <p:txBody>
          <a:bodyPr/>
          <a:lstStyle/>
          <a:p>
            <a:pPr algn="ctr"/>
            <a:r>
              <a:rPr lang="en-US" dirty="0"/>
              <a:t>3) Flight Operation Procedures</a:t>
            </a:r>
          </a:p>
        </p:txBody>
      </p:sp>
      <p:sp>
        <p:nvSpPr>
          <p:cNvPr id="3" name="Content Placeholder 2">
            <a:extLst>
              <a:ext uri="{FF2B5EF4-FFF2-40B4-BE49-F238E27FC236}">
                <a16:creationId xmlns:a16="http://schemas.microsoft.com/office/drawing/2014/main" id="{D39A884F-7195-F94D-BAA2-6BF186960409}"/>
              </a:ext>
            </a:extLst>
          </p:cNvPr>
          <p:cNvSpPr>
            <a:spLocks noGrp="1"/>
          </p:cNvSpPr>
          <p:nvPr>
            <p:ph idx="1"/>
          </p:nvPr>
        </p:nvSpPr>
        <p:spPr>
          <a:xfrm>
            <a:off x="838200" y="1592132"/>
            <a:ext cx="10515600" cy="5066852"/>
          </a:xfrm>
        </p:spPr>
        <p:txBody>
          <a:bodyPr/>
          <a:lstStyle/>
          <a:p>
            <a:pPr>
              <a:spcBef>
                <a:spcPct val="0"/>
              </a:spcBef>
              <a:spcAft>
                <a:spcPts val="1200"/>
              </a:spcAft>
            </a:pPr>
            <a:r>
              <a:rPr lang="en-US" altLang="x-none" sz="2000" dirty="0">
                <a:ea typeface="ＭＳ Ｐゴシック" charset="-128"/>
              </a:rPr>
              <a:t>Visual Flight Rules (VFR)</a:t>
            </a:r>
          </a:p>
          <a:p>
            <a:pPr>
              <a:spcBef>
                <a:spcPct val="0"/>
              </a:spcBef>
              <a:spcAft>
                <a:spcPts val="600"/>
              </a:spcAft>
            </a:pPr>
            <a:r>
              <a:rPr lang="en-US" altLang="x-none" sz="2000" dirty="0">
                <a:ea typeface="ＭＳ Ｐゴシック" charset="-128"/>
              </a:rPr>
              <a:t>Data acquisition parameters:</a:t>
            </a:r>
          </a:p>
          <a:p>
            <a:pPr lvl="1">
              <a:spcBef>
                <a:spcPct val="0"/>
              </a:spcBef>
              <a:spcAft>
                <a:spcPts val="600"/>
              </a:spcAft>
              <a:buFont typeface="Courier New" charset="0"/>
              <a:buChar char="o"/>
            </a:pPr>
            <a:r>
              <a:rPr lang="en-US" altLang="x-none" sz="1600" dirty="0">
                <a:ea typeface="ＭＳ Ｐゴシック" charset="-128"/>
              </a:rPr>
              <a:t>Nominal flying altitude of 1100 feet AGL (±200 feet)</a:t>
            </a:r>
          </a:p>
          <a:p>
            <a:pPr lvl="1">
              <a:spcBef>
                <a:spcPct val="0"/>
              </a:spcBef>
              <a:spcAft>
                <a:spcPts val="1200"/>
              </a:spcAft>
              <a:buFont typeface="Courier New" charset="0"/>
              <a:buChar char="o"/>
            </a:pPr>
            <a:r>
              <a:rPr lang="en-US" altLang="x-none" sz="1600" dirty="0">
                <a:ea typeface="ＭＳ Ｐゴシック" charset="-128"/>
              </a:rPr>
              <a:t>Nominal air speed of 130 knots (±20)</a:t>
            </a:r>
          </a:p>
          <a:p>
            <a:pPr>
              <a:spcBef>
                <a:spcPct val="0"/>
              </a:spcBef>
              <a:spcAft>
                <a:spcPts val="600"/>
              </a:spcAft>
            </a:pPr>
            <a:r>
              <a:rPr lang="en-US" altLang="x-none" sz="2000" dirty="0">
                <a:ea typeface="ＭＳ Ｐゴシック" charset="-128"/>
              </a:rPr>
              <a:t>Aircraft range: </a:t>
            </a:r>
          </a:p>
          <a:p>
            <a:pPr lvl="1">
              <a:spcBef>
                <a:spcPct val="0"/>
              </a:spcBef>
              <a:spcAft>
                <a:spcPts val="600"/>
              </a:spcAft>
              <a:buFont typeface="Courier New" charset="0"/>
              <a:buChar char="o"/>
            </a:pPr>
            <a:r>
              <a:rPr lang="en-US" altLang="x-none" sz="1600" dirty="0">
                <a:ea typeface="ＭＳ Ｐゴシック" charset="-128"/>
              </a:rPr>
              <a:t>800 nautical miles at 160 knots (5 hours with 45 min fuel reserve) </a:t>
            </a:r>
          </a:p>
          <a:p>
            <a:pPr lvl="1">
              <a:spcBef>
                <a:spcPct val="0"/>
              </a:spcBef>
              <a:spcAft>
                <a:spcPts val="600"/>
              </a:spcAft>
              <a:buFont typeface="Courier New" charset="0"/>
              <a:buChar char="o"/>
            </a:pPr>
            <a:r>
              <a:rPr lang="en-US" altLang="x-none" sz="1600" dirty="0">
                <a:ea typeface="ＭＳ Ｐゴシック" charset="-128"/>
              </a:rPr>
              <a:t>shorter flights may be required to prevent fatigue</a:t>
            </a:r>
          </a:p>
          <a:p>
            <a:pPr>
              <a:spcBef>
                <a:spcPts val="1200"/>
              </a:spcBef>
              <a:spcAft>
                <a:spcPts val="600"/>
              </a:spcAft>
              <a:buClr>
                <a:srgbClr val="996666"/>
              </a:buClr>
            </a:pPr>
            <a:r>
              <a:rPr lang="en-US" altLang="x-none" sz="2000" dirty="0">
                <a:solidFill>
                  <a:srgbClr val="000000"/>
                </a:solidFill>
                <a:ea typeface="ＭＳ Ｐゴシック" charset="-128"/>
              </a:rPr>
              <a:t>Navigation:</a:t>
            </a:r>
          </a:p>
          <a:p>
            <a:pPr lvl="1">
              <a:spcBef>
                <a:spcPct val="0"/>
              </a:spcBef>
              <a:spcAft>
                <a:spcPts val="600"/>
              </a:spcAft>
              <a:buClr>
                <a:srgbClr val="996666"/>
              </a:buClr>
              <a:buFont typeface="Courier New" charset="0"/>
              <a:buChar char="o"/>
            </a:pPr>
            <a:r>
              <a:rPr lang="en-US" altLang="x-none" sz="1600" dirty="0">
                <a:solidFill>
                  <a:srgbClr val="000000"/>
                </a:solidFill>
                <a:ea typeface="ＭＳ Ｐゴシック" charset="-128"/>
              </a:rPr>
              <a:t>Flight lines are created with </a:t>
            </a:r>
            <a:r>
              <a:rPr lang="en-US" altLang="x-none" sz="1600" dirty="0" err="1">
                <a:solidFill>
                  <a:srgbClr val="000000"/>
                </a:solidFill>
                <a:ea typeface="ＭＳ Ｐゴシック" charset="-128"/>
              </a:rPr>
              <a:t>Track</a:t>
            </a:r>
            <a:r>
              <a:rPr lang="en-US" altLang="en-US" sz="1600" dirty="0" err="1">
                <a:solidFill>
                  <a:srgbClr val="000000"/>
                </a:solidFill>
                <a:ea typeface="ＭＳ Ｐゴシック" charset="-128"/>
              </a:rPr>
              <a:t>’</a:t>
            </a:r>
            <a:r>
              <a:rPr lang="en-US" altLang="x-none" sz="1600" dirty="0" err="1">
                <a:solidFill>
                  <a:srgbClr val="000000"/>
                </a:solidFill>
                <a:ea typeface="ＭＳ Ｐゴシック" charset="-128"/>
              </a:rPr>
              <a:t>AiR</a:t>
            </a:r>
            <a:r>
              <a:rPr lang="en-US" altLang="x-none" sz="1600" dirty="0">
                <a:solidFill>
                  <a:srgbClr val="000000"/>
                </a:solidFill>
                <a:ea typeface="ＭＳ Ｐゴシック" charset="-128"/>
              </a:rPr>
              <a:t> </a:t>
            </a:r>
            <a:r>
              <a:rPr lang="en-US" altLang="x-none" sz="1600" dirty="0">
                <a:ea typeface="ＭＳ Ｐゴシック" charset="-128"/>
              </a:rPr>
              <a:t>X-TRACK Flight Management Software and GIS software (e.g., ArcMap, QGIS, Google Earth), and uploaded to the G-LiHT</a:t>
            </a:r>
            <a:r>
              <a:rPr lang="en-US" altLang="en-US" sz="1600" dirty="0">
                <a:ea typeface="ＭＳ Ｐゴシック" charset="-128"/>
              </a:rPr>
              <a:t>’</a:t>
            </a:r>
            <a:r>
              <a:rPr lang="en-US" altLang="x-none" sz="1600" dirty="0">
                <a:ea typeface="ＭＳ Ｐゴシック" charset="-128"/>
              </a:rPr>
              <a:t>s system and the pilot</a:t>
            </a:r>
            <a:r>
              <a:rPr lang="en-US" altLang="en-US" sz="1600" dirty="0">
                <a:ea typeface="ＭＳ Ｐゴシック" charset="-128"/>
              </a:rPr>
              <a:t>’</a:t>
            </a:r>
            <a:r>
              <a:rPr lang="en-US" altLang="x-none" sz="1600" dirty="0">
                <a:ea typeface="ＭＳ Ｐゴシック" charset="-128"/>
              </a:rPr>
              <a:t>s GPS (Garmin 696)</a:t>
            </a:r>
          </a:p>
          <a:p>
            <a:pPr lvl="1">
              <a:spcBef>
                <a:spcPct val="0"/>
              </a:spcBef>
              <a:spcAft>
                <a:spcPts val="600"/>
              </a:spcAft>
              <a:buClr>
                <a:srgbClr val="996666"/>
              </a:buClr>
              <a:buFont typeface="Courier New" charset="0"/>
              <a:buChar char="o"/>
            </a:pPr>
            <a:r>
              <a:rPr lang="en-US" altLang="x-none" sz="1600" dirty="0">
                <a:ea typeface="ＭＳ Ｐゴシック" charset="-128"/>
              </a:rPr>
              <a:t>Pilot maintains course and has access to avionic databases with Garmin 696</a:t>
            </a:r>
          </a:p>
          <a:p>
            <a:pPr lvl="1">
              <a:spcBef>
                <a:spcPct val="0"/>
              </a:spcBef>
              <a:spcAft>
                <a:spcPts val="600"/>
              </a:spcAft>
              <a:buClr>
                <a:srgbClr val="996666"/>
              </a:buClr>
              <a:buFont typeface="Courier New" charset="0"/>
              <a:buChar char="o"/>
            </a:pPr>
            <a:r>
              <a:rPr lang="en-US" altLang="x-none" sz="1600" dirty="0">
                <a:ea typeface="ＭＳ Ｐゴシック" charset="-128"/>
              </a:rPr>
              <a:t>Instrument operator can confirm location and provide near-real time AGL heights with streaming data from G-LiHT</a:t>
            </a:r>
          </a:p>
          <a:p>
            <a:pPr lvl="1">
              <a:spcBef>
                <a:spcPct val="0"/>
              </a:spcBef>
              <a:spcAft>
                <a:spcPts val="600"/>
              </a:spcAft>
              <a:buFont typeface="Courier New" charset="0"/>
              <a:buChar char="o"/>
            </a:pPr>
            <a:endParaRPr lang="en-US" altLang="x-none" sz="1800" dirty="0">
              <a:ea typeface="ＭＳ Ｐゴシック" charset="-128"/>
            </a:endParaRPr>
          </a:p>
          <a:p>
            <a:pPr>
              <a:spcBef>
                <a:spcPct val="0"/>
              </a:spcBef>
              <a:spcAft>
                <a:spcPts val="600"/>
              </a:spcAft>
              <a:buFont typeface="Courier New" charset="0"/>
              <a:buChar char="o"/>
            </a:pPr>
            <a:endParaRPr lang="en-US" altLang="x-none" sz="2000" dirty="0">
              <a:ea typeface="ＭＳ Ｐゴシック" charset="-128"/>
            </a:endParaRPr>
          </a:p>
          <a:p>
            <a:endParaRPr lang="en-US" dirty="0"/>
          </a:p>
        </p:txBody>
      </p:sp>
    </p:spTree>
    <p:extLst>
      <p:ext uri="{BB962C8B-B14F-4D97-AF65-F5344CB8AC3E}">
        <p14:creationId xmlns:p14="http://schemas.microsoft.com/office/powerpoint/2010/main" val="2198905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9723-6A54-B744-BF83-8D382627B16D}"/>
              </a:ext>
            </a:extLst>
          </p:cNvPr>
          <p:cNvSpPr>
            <a:spLocks noGrp="1"/>
          </p:cNvSpPr>
          <p:nvPr>
            <p:ph type="title"/>
          </p:nvPr>
        </p:nvSpPr>
        <p:spPr/>
        <p:txBody>
          <a:bodyPr/>
          <a:lstStyle/>
          <a:p>
            <a:pPr algn="ctr"/>
            <a:r>
              <a:rPr lang="en-US" dirty="0"/>
              <a:t>Flight Operation Procedures (Cont’d)</a:t>
            </a:r>
          </a:p>
        </p:txBody>
      </p:sp>
      <p:sp>
        <p:nvSpPr>
          <p:cNvPr id="3" name="Content Placeholder 2">
            <a:extLst>
              <a:ext uri="{FF2B5EF4-FFF2-40B4-BE49-F238E27FC236}">
                <a16:creationId xmlns:a16="http://schemas.microsoft.com/office/drawing/2014/main" id="{0EFE8666-1DBC-974D-AAC4-8E0BAAAB73FD}"/>
              </a:ext>
            </a:extLst>
          </p:cNvPr>
          <p:cNvSpPr>
            <a:spLocks noGrp="1"/>
          </p:cNvSpPr>
          <p:nvPr>
            <p:ph idx="1"/>
          </p:nvPr>
        </p:nvSpPr>
        <p:spPr/>
        <p:txBody>
          <a:bodyPr/>
          <a:lstStyle/>
          <a:p>
            <a:pPr>
              <a:spcBef>
                <a:spcPts val="0"/>
              </a:spcBef>
              <a:spcAft>
                <a:spcPts val="900"/>
              </a:spcAft>
              <a:buClr>
                <a:schemeClr val="tx1"/>
              </a:buClr>
              <a:defRPr/>
            </a:pPr>
            <a:r>
              <a:rPr lang="en-US" sz="2400" dirty="0"/>
              <a:t>Safety:</a:t>
            </a:r>
          </a:p>
          <a:p>
            <a:pPr lvl="1">
              <a:spcBef>
                <a:spcPts val="0"/>
              </a:spcBef>
              <a:spcAft>
                <a:spcPts val="900"/>
              </a:spcAft>
              <a:buClr>
                <a:schemeClr val="tx1"/>
              </a:buClr>
              <a:buFont typeface="Courier New" panose="02070309020205020404" pitchFamily="49" charset="0"/>
              <a:buChar char="o"/>
              <a:defRPr/>
            </a:pPr>
            <a:r>
              <a:rPr lang="en-US" sz="1600" dirty="0"/>
              <a:t>Flight plans are reviewed in advance for hazards and restricted airspace</a:t>
            </a:r>
          </a:p>
          <a:p>
            <a:pPr lvl="1">
              <a:spcBef>
                <a:spcPts val="0"/>
              </a:spcBef>
              <a:spcAft>
                <a:spcPts val="900"/>
              </a:spcAft>
              <a:buClr>
                <a:schemeClr val="tx1"/>
              </a:buClr>
              <a:buFont typeface="Courier New" charset="0"/>
              <a:buChar char="o"/>
              <a:defRPr/>
            </a:pPr>
            <a:r>
              <a:rPr lang="en-US" sz="1600" dirty="0"/>
              <a:t>Aircraft is equipped with radar altimeter and FAA-approved TCAS and TAWS systems </a:t>
            </a:r>
          </a:p>
          <a:p>
            <a:pPr lvl="1">
              <a:spcBef>
                <a:spcPts val="0"/>
              </a:spcBef>
              <a:spcAft>
                <a:spcPts val="900"/>
              </a:spcAft>
              <a:buClr>
                <a:schemeClr val="tx1"/>
              </a:buClr>
              <a:buFont typeface="Courier New" charset="0"/>
              <a:buChar char="o"/>
              <a:defRPr/>
            </a:pPr>
            <a:r>
              <a:rPr lang="en-US" sz="1600" dirty="0"/>
              <a:t>Aircraft receives in-flight ADS-B (Automatic Dependent Surveillance Broadcast), terrain awareness, traffic, FAA temporary flight restrictions (TFR) and weather information</a:t>
            </a:r>
          </a:p>
        </p:txBody>
      </p:sp>
    </p:spTree>
    <p:extLst>
      <p:ext uri="{BB962C8B-B14F-4D97-AF65-F5344CB8AC3E}">
        <p14:creationId xmlns:p14="http://schemas.microsoft.com/office/powerpoint/2010/main" val="1669083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1D1F-E19F-0E49-BF17-031C2B461AB9}"/>
              </a:ext>
            </a:extLst>
          </p:cNvPr>
          <p:cNvSpPr>
            <a:spLocks noGrp="1"/>
          </p:cNvSpPr>
          <p:nvPr>
            <p:ph type="title"/>
          </p:nvPr>
        </p:nvSpPr>
        <p:spPr>
          <a:xfrm>
            <a:off x="945777" y="234296"/>
            <a:ext cx="10515600" cy="1325563"/>
          </a:xfrm>
        </p:spPr>
        <p:txBody>
          <a:bodyPr/>
          <a:lstStyle/>
          <a:p>
            <a:pPr algn="ctr"/>
            <a:r>
              <a:rPr lang="en-US" dirty="0"/>
              <a:t>ORR Participants</a:t>
            </a:r>
          </a:p>
        </p:txBody>
      </p:sp>
      <p:sp>
        <p:nvSpPr>
          <p:cNvPr id="3" name="Content Placeholder 2">
            <a:extLst>
              <a:ext uri="{FF2B5EF4-FFF2-40B4-BE49-F238E27FC236}">
                <a16:creationId xmlns:a16="http://schemas.microsoft.com/office/drawing/2014/main" id="{11ECEE00-5D6A-B340-B02D-FF613B09025F}"/>
              </a:ext>
            </a:extLst>
          </p:cNvPr>
          <p:cNvSpPr>
            <a:spLocks noGrp="1"/>
          </p:cNvSpPr>
          <p:nvPr>
            <p:ph idx="1"/>
          </p:nvPr>
        </p:nvSpPr>
        <p:spPr>
          <a:xfrm>
            <a:off x="945776" y="1437584"/>
            <a:ext cx="10408023" cy="5066851"/>
          </a:xfrm>
        </p:spPr>
        <p:txBody>
          <a:bodyPr>
            <a:normAutofit fontScale="92500" lnSpcReduction="10000"/>
          </a:bodyPr>
          <a:lstStyle/>
          <a:p>
            <a:pPr marL="0" indent="0">
              <a:lnSpc>
                <a:spcPct val="100000"/>
              </a:lnSpc>
              <a:spcBef>
                <a:spcPts val="0"/>
              </a:spcBef>
              <a:buNone/>
            </a:pPr>
            <a:r>
              <a:rPr lang="en-US" sz="2000" dirty="0"/>
              <a:t>Review Panel:  </a:t>
            </a:r>
          </a:p>
          <a:p>
            <a:pPr lvl="1">
              <a:lnSpc>
                <a:spcPct val="100000"/>
              </a:lnSpc>
              <a:spcBef>
                <a:spcPts val="0"/>
              </a:spcBef>
            </a:pPr>
            <a:r>
              <a:rPr lang="en-US" sz="1600" dirty="0"/>
              <a:t>TBD – Wallops Flight Facility (WFF), VA </a:t>
            </a:r>
            <a:r>
              <a:rPr lang="en-US" sz="1800" dirty="0"/>
              <a:t>	</a:t>
            </a:r>
            <a:r>
              <a:rPr lang="en-US" sz="1400" dirty="0"/>
              <a:t>	</a:t>
            </a:r>
          </a:p>
          <a:p>
            <a:pPr marL="0" indent="0">
              <a:lnSpc>
                <a:spcPct val="100000"/>
              </a:lnSpc>
              <a:spcBef>
                <a:spcPts val="0"/>
              </a:spcBef>
              <a:buNone/>
            </a:pPr>
            <a:r>
              <a:rPr lang="en-US" sz="1800" dirty="0"/>
              <a:t>			</a:t>
            </a:r>
          </a:p>
          <a:p>
            <a:pPr marL="0" indent="0">
              <a:lnSpc>
                <a:spcPct val="100000"/>
              </a:lnSpc>
              <a:spcBef>
                <a:spcPts val="0"/>
              </a:spcBef>
              <a:buNone/>
            </a:pPr>
            <a:r>
              <a:rPr lang="en-US" sz="2000" dirty="0"/>
              <a:t>G-LiHT Team:</a:t>
            </a:r>
          </a:p>
          <a:p>
            <a:pPr lvl="1">
              <a:lnSpc>
                <a:spcPct val="100000"/>
              </a:lnSpc>
              <a:spcBef>
                <a:spcPts val="0"/>
              </a:spcBef>
            </a:pPr>
            <a:r>
              <a:rPr lang="en-US" sz="1600" dirty="0"/>
              <a:t>Bruce Cook – GSFC, Code 618, G-LiHT PI/instrument operator</a:t>
            </a:r>
          </a:p>
          <a:p>
            <a:pPr lvl="1">
              <a:lnSpc>
                <a:spcPct val="100000"/>
              </a:lnSpc>
              <a:spcBef>
                <a:spcPts val="0"/>
              </a:spcBef>
            </a:pPr>
            <a:r>
              <a:rPr lang="en-US" sz="1600" dirty="0"/>
              <a:t>Larry Corp – GSFC/Sigma Space, Code 618, G-LiHT instrument scientist/operator</a:t>
            </a:r>
          </a:p>
          <a:p>
            <a:pPr lvl="1">
              <a:lnSpc>
                <a:spcPct val="100000"/>
              </a:lnSpc>
              <a:spcBef>
                <a:spcPts val="0"/>
              </a:spcBef>
            </a:pPr>
            <a:r>
              <a:rPr lang="en-US" sz="1600" dirty="0"/>
              <a:t>Allison Nussbaum – GSFC/Sigma Space, Code 618, G-LiHT instrument scientist/operator</a:t>
            </a:r>
          </a:p>
          <a:p>
            <a:pPr lvl="1">
              <a:lnSpc>
                <a:spcPct val="100000"/>
              </a:lnSpc>
              <a:spcBef>
                <a:spcPts val="0"/>
              </a:spcBef>
            </a:pPr>
            <a:r>
              <a:rPr lang="en-US" sz="1600" dirty="0"/>
              <a:t>Jesse Barber – GSFC/Sigma Space, Code 618, Backup G-LiHT instrument operator</a:t>
            </a:r>
          </a:p>
          <a:p>
            <a:pPr marL="0" indent="0">
              <a:lnSpc>
                <a:spcPct val="100000"/>
              </a:lnSpc>
              <a:spcBef>
                <a:spcPts val="0"/>
              </a:spcBef>
              <a:buNone/>
            </a:pPr>
            <a:endParaRPr lang="en-US" sz="1800" dirty="0"/>
          </a:p>
          <a:p>
            <a:pPr marL="0" indent="0">
              <a:lnSpc>
                <a:spcPct val="100000"/>
              </a:lnSpc>
              <a:spcBef>
                <a:spcPts val="0"/>
              </a:spcBef>
              <a:buNone/>
            </a:pPr>
            <a:r>
              <a:rPr lang="en-US" sz="2000" dirty="0"/>
              <a:t>CAS Airborne Data Acquisition (ADA; Dynamic Aviation, Bridgewater, VA):</a:t>
            </a:r>
          </a:p>
          <a:p>
            <a:pPr lvl="1">
              <a:lnSpc>
                <a:spcPct val="100000"/>
              </a:lnSpc>
              <a:spcBef>
                <a:spcPts val="0"/>
              </a:spcBef>
            </a:pPr>
            <a:r>
              <a:rPr lang="en-US" sz="1600" dirty="0"/>
              <a:t>Ethan Pearce – Manager, ADA Flight Operations</a:t>
            </a:r>
          </a:p>
          <a:p>
            <a:pPr lvl="1">
              <a:lnSpc>
                <a:spcPct val="100000"/>
              </a:lnSpc>
              <a:spcBef>
                <a:spcPts val="0"/>
              </a:spcBef>
            </a:pPr>
            <a:r>
              <a:rPr lang="en-US" sz="1600" dirty="0"/>
              <a:t>Matt Donald – ADA Flight Operations Manager</a:t>
            </a:r>
          </a:p>
          <a:p>
            <a:pPr>
              <a:lnSpc>
                <a:spcPct val="100000"/>
              </a:lnSpc>
              <a:spcBef>
                <a:spcPts val="0"/>
              </a:spcBef>
            </a:pPr>
            <a:endParaRPr lang="en-US" sz="1800" dirty="0"/>
          </a:p>
          <a:p>
            <a:pPr marL="0" indent="0">
              <a:lnSpc>
                <a:spcPct val="100000"/>
              </a:lnSpc>
              <a:spcBef>
                <a:spcPts val="0"/>
              </a:spcBef>
              <a:buNone/>
            </a:pPr>
            <a:r>
              <a:rPr lang="en-US" sz="2000" dirty="0"/>
              <a:t>Primary POC:</a:t>
            </a:r>
          </a:p>
          <a:p>
            <a:pPr marL="0" indent="0">
              <a:lnSpc>
                <a:spcPct val="100000"/>
              </a:lnSpc>
              <a:spcBef>
                <a:spcPts val="0"/>
              </a:spcBef>
              <a:buNone/>
            </a:pPr>
            <a:r>
              <a:rPr lang="en-US" sz="1600" dirty="0"/>
              <a:t>Bruce Cook</a:t>
            </a:r>
          </a:p>
          <a:p>
            <a:pPr marL="0" indent="0">
              <a:lnSpc>
                <a:spcPct val="100000"/>
              </a:lnSpc>
              <a:spcBef>
                <a:spcPts val="0"/>
              </a:spcBef>
              <a:buNone/>
            </a:pPr>
            <a:r>
              <a:rPr lang="en-US" sz="1600" dirty="0"/>
              <a:t>Code 618, Biospheric Sciences Branch</a:t>
            </a:r>
          </a:p>
          <a:p>
            <a:pPr marL="0" indent="0">
              <a:lnSpc>
                <a:spcPct val="100000"/>
              </a:lnSpc>
              <a:spcBef>
                <a:spcPts val="0"/>
              </a:spcBef>
              <a:buNone/>
            </a:pPr>
            <a:r>
              <a:rPr lang="en-US" sz="1600" dirty="0"/>
              <a:t>NASA – Goddard Space Flight Center</a:t>
            </a:r>
          </a:p>
          <a:p>
            <a:pPr marL="0" indent="0">
              <a:lnSpc>
                <a:spcPct val="100000"/>
              </a:lnSpc>
              <a:spcBef>
                <a:spcPts val="0"/>
              </a:spcBef>
              <a:buNone/>
            </a:pPr>
            <a:r>
              <a:rPr lang="en-US" sz="1600" dirty="0"/>
              <a:t>Greenbelt, Maryland  20771</a:t>
            </a:r>
          </a:p>
          <a:p>
            <a:pPr marL="0" indent="0">
              <a:lnSpc>
                <a:spcPct val="100000"/>
              </a:lnSpc>
              <a:spcBef>
                <a:spcPts val="0"/>
              </a:spcBef>
              <a:buNone/>
            </a:pPr>
            <a:r>
              <a:rPr lang="en-US" sz="1600" strike="sngStrike" dirty="0"/>
              <a:t>301.614.6689 (office)</a:t>
            </a:r>
            <a:r>
              <a:rPr lang="en-US" sz="1600" dirty="0"/>
              <a:t>, 301.312.7692 (cell)</a:t>
            </a:r>
          </a:p>
          <a:p>
            <a:pPr marL="0" indent="0">
              <a:lnSpc>
                <a:spcPct val="100000"/>
              </a:lnSpc>
              <a:spcBef>
                <a:spcPts val="0"/>
              </a:spcBef>
              <a:buNone/>
            </a:pPr>
            <a:r>
              <a:rPr lang="en-US" sz="1600" strike="sngStrike" dirty="0"/>
              <a:t>301.614.6695 (fax)</a:t>
            </a:r>
          </a:p>
          <a:p>
            <a:pPr marL="0" indent="0">
              <a:lnSpc>
                <a:spcPct val="100000"/>
              </a:lnSpc>
              <a:spcBef>
                <a:spcPts val="0"/>
              </a:spcBef>
              <a:buNone/>
            </a:pPr>
            <a:r>
              <a:rPr lang="en-US" sz="1600" dirty="0">
                <a:solidFill>
                  <a:srgbClr val="0432FF"/>
                </a:solidFill>
              </a:rPr>
              <a:t>bruce.cook@nasa.gov</a:t>
            </a:r>
          </a:p>
          <a:p>
            <a:pPr marL="0" indent="0">
              <a:lnSpc>
                <a:spcPct val="100000"/>
              </a:lnSpc>
              <a:spcBef>
                <a:spcPts val="0"/>
              </a:spcBef>
              <a:buNone/>
            </a:pPr>
            <a:r>
              <a:rPr lang="en-US" sz="1600" dirty="0" err="1">
                <a:solidFill>
                  <a:srgbClr val="0432FF"/>
                </a:solidFill>
              </a:rPr>
              <a:t>brucecook@umn.edu</a:t>
            </a:r>
            <a:endParaRPr lang="en-US" sz="1600" dirty="0">
              <a:solidFill>
                <a:srgbClr val="0432FF"/>
              </a:solidFill>
            </a:endParaRPr>
          </a:p>
        </p:txBody>
      </p:sp>
    </p:spTree>
    <p:extLst>
      <p:ext uri="{BB962C8B-B14F-4D97-AF65-F5344CB8AC3E}">
        <p14:creationId xmlns:p14="http://schemas.microsoft.com/office/powerpoint/2010/main" val="515674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47EE-2426-6548-B441-1D8DAD1FF0B6}"/>
              </a:ext>
            </a:extLst>
          </p:cNvPr>
          <p:cNvSpPr>
            <a:spLocks noGrp="1"/>
          </p:cNvSpPr>
          <p:nvPr>
            <p:ph type="title"/>
          </p:nvPr>
        </p:nvSpPr>
        <p:spPr/>
        <p:txBody>
          <a:bodyPr/>
          <a:lstStyle/>
          <a:p>
            <a:pPr algn="ctr"/>
            <a:r>
              <a:rPr lang="en-US" dirty="0"/>
              <a:t>4) Operational Go/No-Go Criteria</a:t>
            </a:r>
          </a:p>
        </p:txBody>
      </p:sp>
      <p:sp>
        <p:nvSpPr>
          <p:cNvPr id="3" name="Content Placeholder 2">
            <a:extLst>
              <a:ext uri="{FF2B5EF4-FFF2-40B4-BE49-F238E27FC236}">
                <a16:creationId xmlns:a16="http://schemas.microsoft.com/office/drawing/2014/main" id="{D39A884F-7195-F94D-BAA2-6BF186960409}"/>
              </a:ext>
            </a:extLst>
          </p:cNvPr>
          <p:cNvSpPr>
            <a:spLocks noGrp="1"/>
          </p:cNvSpPr>
          <p:nvPr>
            <p:ph idx="1"/>
          </p:nvPr>
        </p:nvSpPr>
        <p:spPr>
          <a:xfrm>
            <a:off x="838200" y="1592132"/>
            <a:ext cx="10515600" cy="5066852"/>
          </a:xfrm>
        </p:spPr>
        <p:txBody>
          <a:bodyPr/>
          <a:lstStyle/>
          <a:p>
            <a:pPr>
              <a:spcBef>
                <a:spcPts val="600"/>
              </a:spcBef>
              <a:spcAft>
                <a:spcPts val="600"/>
              </a:spcAft>
            </a:pPr>
            <a:r>
              <a:rPr lang="en-US" altLang="x-none" sz="2000" dirty="0">
                <a:ea typeface="ＭＳ Ｐゴシック" charset="-128"/>
              </a:rPr>
              <a:t>Weather and sky conditions:</a:t>
            </a:r>
          </a:p>
          <a:p>
            <a:pPr lvl="1">
              <a:spcBef>
                <a:spcPct val="0"/>
              </a:spcBef>
              <a:spcAft>
                <a:spcPts val="600"/>
              </a:spcAft>
              <a:buFont typeface="Courier New" panose="02070309020205020404" pitchFamily="49" charset="0"/>
              <a:buChar char="o"/>
            </a:pPr>
            <a:r>
              <a:rPr lang="en-US" altLang="x-none" sz="1600" dirty="0">
                <a:ea typeface="ＭＳ Ｐゴシック" charset="-128"/>
              </a:rPr>
              <a:t>daylight hours, ideally cloud-free skies</a:t>
            </a:r>
          </a:p>
          <a:p>
            <a:pPr lvl="1">
              <a:spcBef>
                <a:spcPct val="0"/>
              </a:spcBef>
              <a:spcAft>
                <a:spcPts val="600"/>
              </a:spcAft>
              <a:buFont typeface="Courier New" panose="02070309020205020404" pitchFamily="49" charset="0"/>
              <a:buChar char="o"/>
            </a:pPr>
            <a:r>
              <a:rPr lang="en-US" altLang="x-none" sz="1600" dirty="0">
                <a:ea typeface="ＭＳ Ｐゴシック" charset="-128"/>
              </a:rPr>
              <a:t>will not collect data during precipitation events</a:t>
            </a:r>
          </a:p>
          <a:p>
            <a:pPr>
              <a:spcBef>
                <a:spcPct val="0"/>
              </a:spcBef>
              <a:spcAft>
                <a:spcPts val="600"/>
              </a:spcAft>
            </a:pPr>
            <a:r>
              <a:rPr lang="en-US" altLang="x-none" sz="2000" dirty="0">
                <a:ea typeface="ＭＳ Ｐゴシック" charset="-128"/>
              </a:rPr>
              <a:t>Pre-Flight Planning:</a:t>
            </a:r>
          </a:p>
          <a:p>
            <a:pPr lvl="1">
              <a:spcBef>
                <a:spcPct val="0"/>
              </a:spcBef>
              <a:spcAft>
                <a:spcPts val="600"/>
              </a:spcAft>
            </a:pPr>
            <a:r>
              <a:rPr lang="en-US" altLang="x-none" sz="1600" dirty="0">
                <a:ea typeface="ＭＳ Ｐゴシック" charset="-128"/>
              </a:rPr>
              <a:t>Fuel requirement</a:t>
            </a:r>
          </a:p>
          <a:p>
            <a:pPr lvl="1">
              <a:spcBef>
                <a:spcPct val="0"/>
              </a:spcBef>
              <a:spcAft>
                <a:spcPts val="600"/>
              </a:spcAft>
            </a:pPr>
            <a:r>
              <a:rPr lang="en-US" altLang="x-none" sz="1600" dirty="0">
                <a:ea typeface="ＭＳ Ｐゴシック" charset="-128"/>
              </a:rPr>
              <a:t>Airspace restrictions</a:t>
            </a:r>
          </a:p>
          <a:p>
            <a:pPr lvl="1">
              <a:spcBef>
                <a:spcPct val="0"/>
              </a:spcBef>
              <a:spcAft>
                <a:spcPts val="600"/>
              </a:spcAft>
            </a:pPr>
            <a:r>
              <a:rPr lang="en-US" altLang="x-none" sz="1600" dirty="0">
                <a:ea typeface="ＭＳ Ｐゴシック" charset="-128"/>
              </a:rPr>
              <a:t>Obstructions and terrain hazards</a:t>
            </a:r>
          </a:p>
          <a:p>
            <a:pPr>
              <a:spcBef>
                <a:spcPct val="0"/>
              </a:spcBef>
              <a:spcAft>
                <a:spcPts val="600"/>
              </a:spcAft>
            </a:pPr>
            <a:r>
              <a:rPr lang="en-US" altLang="x-none" sz="2000" dirty="0">
                <a:ea typeface="ＭＳ Ｐゴシック" charset="-128"/>
              </a:rPr>
              <a:t>Mechanical condition of aircraft and communication systems</a:t>
            </a:r>
          </a:p>
          <a:p>
            <a:pPr>
              <a:spcBef>
                <a:spcPct val="0"/>
              </a:spcBef>
              <a:spcAft>
                <a:spcPts val="600"/>
              </a:spcAft>
            </a:pPr>
            <a:r>
              <a:rPr lang="en-US" altLang="x-none" sz="2000" dirty="0">
                <a:ea typeface="ＭＳ Ｐゴシック" charset="-128"/>
              </a:rPr>
              <a:t>Crew health</a:t>
            </a:r>
          </a:p>
          <a:p>
            <a:pPr>
              <a:spcBef>
                <a:spcPct val="0"/>
              </a:spcBef>
              <a:spcAft>
                <a:spcPts val="600"/>
              </a:spcAft>
            </a:pPr>
            <a:r>
              <a:rPr lang="en-US" altLang="x-none" sz="2000" dirty="0">
                <a:ea typeface="ＭＳ Ｐゴシック" charset="-128"/>
              </a:rPr>
              <a:t>G-LiHT Instrument performance on start-up</a:t>
            </a:r>
          </a:p>
          <a:p>
            <a:endParaRPr lang="en-US" dirty="0"/>
          </a:p>
        </p:txBody>
      </p:sp>
    </p:spTree>
    <p:extLst>
      <p:ext uri="{BB962C8B-B14F-4D97-AF65-F5344CB8AC3E}">
        <p14:creationId xmlns:p14="http://schemas.microsoft.com/office/powerpoint/2010/main" val="143192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6E59-987D-CA4A-922E-02E5D7BA5F44}"/>
              </a:ext>
            </a:extLst>
          </p:cNvPr>
          <p:cNvSpPr>
            <a:spLocks noGrp="1"/>
          </p:cNvSpPr>
          <p:nvPr>
            <p:ph type="title"/>
          </p:nvPr>
        </p:nvSpPr>
        <p:spPr/>
        <p:txBody>
          <a:bodyPr/>
          <a:lstStyle/>
          <a:p>
            <a:pPr algn="ctr"/>
            <a:r>
              <a:rPr lang="en-US" dirty="0"/>
              <a:t>5) Pilot Qualifications</a:t>
            </a:r>
          </a:p>
        </p:txBody>
      </p:sp>
      <p:sp>
        <p:nvSpPr>
          <p:cNvPr id="3" name="Content Placeholder 2">
            <a:extLst>
              <a:ext uri="{FF2B5EF4-FFF2-40B4-BE49-F238E27FC236}">
                <a16:creationId xmlns:a16="http://schemas.microsoft.com/office/drawing/2014/main" id="{846F59C9-8ED4-FD4B-B642-0AFAFFD995AC}"/>
              </a:ext>
            </a:extLst>
          </p:cNvPr>
          <p:cNvSpPr>
            <a:spLocks noGrp="1"/>
          </p:cNvSpPr>
          <p:nvPr>
            <p:ph idx="1"/>
          </p:nvPr>
        </p:nvSpPr>
        <p:spPr>
          <a:xfrm>
            <a:off x="838200" y="1592132"/>
            <a:ext cx="10515600" cy="5066852"/>
          </a:xfrm>
        </p:spPr>
        <p:txBody>
          <a:bodyPr/>
          <a:lstStyle/>
          <a:p>
            <a:pPr>
              <a:spcBef>
                <a:spcPct val="0"/>
              </a:spcBef>
              <a:spcAft>
                <a:spcPts val="1200"/>
              </a:spcAft>
            </a:pPr>
            <a:r>
              <a:rPr lang="en-US" altLang="x-none" sz="2000" dirty="0">
                <a:ea typeface="ＭＳ Ｐゴシック" charset="-128"/>
              </a:rPr>
              <a:t>Crew:  </a:t>
            </a:r>
            <a:r>
              <a:rPr lang="en-US" sz="2000" dirty="0"/>
              <a:t>2 pilots (1 captain, 1 first officer/A&amp;P mechanic)</a:t>
            </a:r>
            <a:endParaRPr lang="en-US" altLang="x-none" sz="2000" dirty="0">
              <a:ea typeface="ＭＳ Ｐゴシック" charset="-128"/>
            </a:endParaRPr>
          </a:p>
          <a:p>
            <a:pPr>
              <a:spcBef>
                <a:spcPct val="0"/>
              </a:spcBef>
              <a:spcAft>
                <a:spcPts val="1200"/>
              </a:spcAft>
            </a:pPr>
            <a:r>
              <a:rPr lang="en-US" altLang="x-none" sz="2000" dirty="0">
                <a:ea typeface="ＭＳ Ｐゴシック" charset="-128"/>
              </a:rPr>
              <a:t>Required pilot</a:t>
            </a:r>
            <a:r>
              <a:rPr lang="en-US" altLang="en-US" sz="2000" dirty="0">
                <a:ea typeface="ＭＳ Ｐゴシック" charset="-128"/>
              </a:rPr>
              <a:t>’</a:t>
            </a:r>
            <a:r>
              <a:rPr lang="en-US" altLang="x-none" sz="2000" dirty="0">
                <a:ea typeface="ＭＳ Ｐゴシック" charset="-128"/>
              </a:rPr>
              <a:t>s license:  </a:t>
            </a:r>
            <a:r>
              <a:rPr lang="en-US" sz="2000" dirty="0"/>
              <a:t>Commercial Multiengine Land with Instrument Rating</a:t>
            </a:r>
          </a:p>
          <a:p>
            <a:pPr>
              <a:spcBef>
                <a:spcPct val="0"/>
              </a:spcBef>
              <a:spcAft>
                <a:spcPts val="1200"/>
              </a:spcAft>
            </a:pPr>
            <a:r>
              <a:rPr lang="en-US" sz="2000" dirty="0"/>
              <a:t>Training and Currency:  Pilots are required to complete a flight review and instrument proficiency check every 12 calendar months </a:t>
            </a:r>
          </a:p>
          <a:p>
            <a:pPr>
              <a:spcBef>
                <a:spcPct val="0"/>
              </a:spcBef>
              <a:spcAft>
                <a:spcPts val="1200"/>
              </a:spcAft>
            </a:pPr>
            <a:r>
              <a:rPr lang="en-US" sz="2000" dirty="0"/>
              <a:t>Medical:  1</a:t>
            </a:r>
            <a:r>
              <a:rPr lang="en-US" sz="2000" baseline="30000" dirty="0"/>
              <a:t>st</a:t>
            </a:r>
            <a:r>
              <a:rPr lang="en-US" sz="2000" dirty="0"/>
              <a:t> Class</a:t>
            </a:r>
          </a:p>
          <a:p>
            <a:pPr>
              <a:spcBef>
                <a:spcPct val="0"/>
              </a:spcBef>
              <a:spcAft>
                <a:spcPts val="1200"/>
              </a:spcAft>
            </a:pPr>
            <a:r>
              <a:rPr lang="en-US" sz="2000" dirty="0"/>
              <a:t>Dynamic Aviation Policies:</a:t>
            </a:r>
          </a:p>
          <a:p>
            <a:pPr lvl="1">
              <a:spcBef>
                <a:spcPct val="0"/>
              </a:spcBef>
              <a:spcAft>
                <a:spcPts val="600"/>
              </a:spcAft>
              <a:buFont typeface="Courier New" charset="0"/>
              <a:buChar char="o"/>
            </a:pPr>
            <a:r>
              <a:rPr lang="en-US" sz="1600" dirty="0"/>
              <a:t>Day operations (0500L – 1200L start time): 14 h of duty, 10 h of flight time</a:t>
            </a:r>
          </a:p>
          <a:p>
            <a:pPr lvl="1">
              <a:spcBef>
                <a:spcPct val="0"/>
              </a:spcBef>
              <a:spcAft>
                <a:spcPts val="600"/>
              </a:spcAft>
              <a:buFont typeface="Courier New" charset="0"/>
              <a:buChar char="o"/>
            </a:pPr>
            <a:r>
              <a:rPr lang="en-US" sz="1600" dirty="0"/>
              <a:t>Night Operations (1201L – 0459L start time): 12 h of duty, 8 h of flight time</a:t>
            </a:r>
          </a:p>
          <a:p>
            <a:pPr lvl="1">
              <a:spcBef>
                <a:spcPct val="0"/>
              </a:spcBef>
              <a:spcAft>
                <a:spcPts val="600"/>
              </a:spcAft>
              <a:buFont typeface="Courier New" charset="0"/>
              <a:buChar char="o"/>
            </a:pPr>
            <a:r>
              <a:rPr lang="en-US" sz="1600" dirty="0"/>
              <a:t>No more than 120 flight hours in 30 d</a:t>
            </a:r>
          </a:p>
          <a:p>
            <a:pPr lvl="1">
              <a:spcBef>
                <a:spcPct val="0"/>
              </a:spcBef>
              <a:spcAft>
                <a:spcPts val="600"/>
              </a:spcAft>
              <a:buFont typeface="Courier New" charset="0"/>
              <a:buChar char="o"/>
            </a:pPr>
            <a:r>
              <a:rPr lang="en-US" sz="1600" dirty="0"/>
              <a:t>Crews are required to have 10 h of rest prior to any duty period</a:t>
            </a:r>
          </a:p>
          <a:p>
            <a:pPr lvl="1">
              <a:spcBef>
                <a:spcPct val="0"/>
              </a:spcBef>
              <a:spcAft>
                <a:spcPts val="600"/>
              </a:spcAft>
              <a:buFont typeface="Courier New" charset="0"/>
              <a:buChar char="o"/>
            </a:pPr>
            <a:r>
              <a:rPr lang="en-US" sz="1600" dirty="0"/>
              <a:t>After 7 consecutive days of duty, crews shall have a minimum rest period, free from duty, of 32 consecutive hours before duty resumes </a:t>
            </a:r>
          </a:p>
          <a:p>
            <a:endParaRPr lang="en-US" dirty="0"/>
          </a:p>
        </p:txBody>
      </p:sp>
    </p:spTree>
    <p:extLst>
      <p:ext uri="{BB962C8B-B14F-4D97-AF65-F5344CB8AC3E}">
        <p14:creationId xmlns:p14="http://schemas.microsoft.com/office/powerpoint/2010/main" val="3235680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D9326-ECCD-0D40-A0BB-780B1F97BE58}"/>
              </a:ext>
            </a:extLst>
          </p:cNvPr>
          <p:cNvSpPr>
            <a:spLocks noGrp="1"/>
          </p:cNvSpPr>
          <p:nvPr>
            <p:ph type="title"/>
          </p:nvPr>
        </p:nvSpPr>
        <p:spPr/>
        <p:txBody>
          <a:bodyPr/>
          <a:lstStyle/>
          <a:p>
            <a:pPr algn="ctr"/>
            <a:r>
              <a:rPr lang="en-US" dirty="0"/>
              <a:t>Aircraft </a:t>
            </a:r>
          </a:p>
        </p:txBody>
      </p:sp>
      <p:sp>
        <p:nvSpPr>
          <p:cNvPr id="3" name="Content Placeholder 2">
            <a:extLst>
              <a:ext uri="{FF2B5EF4-FFF2-40B4-BE49-F238E27FC236}">
                <a16:creationId xmlns:a16="http://schemas.microsoft.com/office/drawing/2014/main" id="{AA74B185-8A84-3E43-B254-DB34BB412265}"/>
              </a:ext>
            </a:extLst>
          </p:cNvPr>
          <p:cNvSpPr>
            <a:spLocks noGrp="1"/>
          </p:cNvSpPr>
          <p:nvPr>
            <p:ph idx="1"/>
          </p:nvPr>
        </p:nvSpPr>
        <p:spPr>
          <a:xfrm>
            <a:off x="838200" y="1592132"/>
            <a:ext cx="10515600" cy="5066852"/>
          </a:xfrm>
        </p:spPr>
        <p:txBody>
          <a:bodyPr>
            <a:normAutofit/>
          </a:bodyPr>
          <a:lstStyle/>
          <a:p>
            <a:pPr marL="0" indent="0">
              <a:lnSpc>
                <a:spcPct val="120000"/>
              </a:lnSpc>
              <a:spcBef>
                <a:spcPts val="0"/>
              </a:spcBef>
              <a:buNone/>
            </a:pPr>
            <a:r>
              <a:rPr lang="en-US" dirty="0"/>
              <a:t>6) Configuration:  </a:t>
            </a:r>
          </a:p>
          <a:p>
            <a:pPr lvl="1">
              <a:lnSpc>
                <a:spcPct val="120000"/>
              </a:lnSpc>
              <a:spcBef>
                <a:spcPts val="0"/>
              </a:spcBef>
              <a:buFont typeface="Courier New" panose="02070309020205020404" pitchFamily="49" charset="0"/>
              <a:buChar char="o"/>
            </a:pPr>
            <a:r>
              <a:rPr lang="en-US" sz="1900" dirty="0"/>
              <a:t>A90 King Air with FAA approved camera port</a:t>
            </a:r>
          </a:p>
          <a:p>
            <a:pPr lvl="1">
              <a:lnSpc>
                <a:spcPct val="120000"/>
              </a:lnSpc>
              <a:spcBef>
                <a:spcPts val="0"/>
              </a:spcBef>
              <a:buFont typeface="Courier New" panose="02070309020205020404" pitchFamily="49" charset="0"/>
              <a:buChar char="o"/>
            </a:pPr>
            <a:r>
              <a:rPr lang="en-US" sz="1900" dirty="0"/>
              <a:t>Aircraft is owned and maintained for commercial use by Dynamic Aviation (Bridgeport, VA)</a:t>
            </a:r>
          </a:p>
          <a:p>
            <a:pPr lvl="1">
              <a:lnSpc>
                <a:spcPct val="120000"/>
              </a:lnSpc>
              <a:spcBef>
                <a:spcPts val="0"/>
              </a:spcBef>
              <a:buFont typeface="Courier New" panose="02070309020205020404" pitchFamily="49" charset="0"/>
              <a:buChar char="o"/>
            </a:pPr>
            <a:r>
              <a:rPr lang="en-US" sz="1900" dirty="0"/>
              <a:t>Dynamic Aviation holds a Basic 135 Operator Certification and have flown previous campaigns with G-LiHT and other NASA remote sensing assets</a:t>
            </a:r>
          </a:p>
          <a:p>
            <a:pPr lvl="1">
              <a:lnSpc>
                <a:spcPct val="120000"/>
              </a:lnSpc>
              <a:spcBef>
                <a:spcPts val="0"/>
              </a:spcBef>
              <a:buFont typeface="Courier New" panose="02070309020205020404" pitchFamily="49" charset="0"/>
              <a:buChar char="o"/>
            </a:pPr>
            <a:r>
              <a:rPr lang="en-US" sz="1900" dirty="0"/>
              <a:t>NASA completed a CAS Site Inspection of Dynamic Aviation during 2021 by JSC, which is valid for 3 years.</a:t>
            </a:r>
          </a:p>
          <a:p>
            <a:pPr lvl="1">
              <a:lnSpc>
                <a:spcPct val="120000"/>
              </a:lnSpc>
              <a:spcBef>
                <a:spcPts val="0"/>
              </a:spcBef>
            </a:pPr>
            <a:endParaRPr lang="en-US" dirty="0"/>
          </a:p>
          <a:p>
            <a:pPr marL="0" indent="0">
              <a:lnSpc>
                <a:spcPct val="120000"/>
              </a:lnSpc>
              <a:spcBef>
                <a:spcPts val="0"/>
              </a:spcBef>
              <a:buNone/>
            </a:pPr>
            <a:r>
              <a:rPr lang="en-US" dirty="0"/>
              <a:t>7) Maintenance:</a:t>
            </a:r>
          </a:p>
          <a:p>
            <a:pPr lvl="1">
              <a:lnSpc>
                <a:spcPct val="120000"/>
              </a:lnSpc>
              <a:spcBef>
                <a:spcPts val="0"/>
              </a:spcBef>
              <a:buFont typeface="Courier New" panose="02070309020205020404" pitchFamily="49" charset="0"/>
              <a:buChar char="o"/>
            </a:pPr>
            <a:r>
              <a:rPr lang="en-US" sz="1900" dirty="0"/>
              <a:t>Registration and maintenance history documents have been provided to the review board</a:t>
            </a:r>
          </a:p>
        </p:txBody>
      </p:sp>
    </p:spTree>
    <p:extLst>
      <p:ext uri="{BB962C8B-B14F-4D97-AF65-F5344CB8AC3E}">
        <p14:creationId xmlns:p14="http://schemas.microsoft.com/office/powerpoint/2010/main" val="1605694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53230-A87A-7F4A-90D5-673E26B13443}"/>
              </a:ext>
            </a:extLst>
          </p:cNvPr>
          <p:cNvSpPr>
            <a:spLocks noGrp="1"/>
          </p:cNvSpPr>
          <p:nvPr>
            <p:ph type="title"/>
          </p:nvPr>
        </p:nvSpPr>
        <p:spPr>
          <a:xfrm>
            <a:off x="1" y="0"/>
            <a:ext cx="12191999" cy="1325563"/>
          </a:xfrm>
        </p:spPr>
        <p:txBody>
          <a:bodyPr/>
          <a:lstStyle/>
          <a:p>
            <a:pPr algn="ctr"/>
            <a:r>
              <a:rPr lang="en-US" dirty="0"/>
              <a:t>Dynamic Aviation A90 King Air</a:t>
            </a:r>
          </a:p>
        </p:txBody>
      </p:sp>
      <p:grpSp>
        <p:nvGrpSpPr>
          <p:cNvPr id="10" name="Group 9">
            <a:extLst>
              <a:ext uri="{FF2B5EF4-FFF2-40B4-BE49-F238E27FC236}">
                <a16:creationId xmlns:a16="http://schemas.microsoft.com/office/drawing/2014/main" id="{DAFAA2C2-332C-5046-915B-3C4F4FC6681C}"/>
              </a:ext>
            </a:extLst>
          </p:cNvPr>
          <p:cNvGrpSpPr>
            <a:grpSpLocks noChangeAspect="1"/>
          </p:cNvGrpSpPr>
          <p:nvPr/>
        </p:nvGrpSpPr>
        <p:grpSpPr>
          <a:xfrm>
            <a:off x="111174" y="1789200"/>
            <a:ext cx="5920431" cy="4335521"/>
            <a:chOff x="2245217" y="1066542"/>
            <a:chExt cx="7614745" cy="5576264"/>
          </a:xfrm>
        </p:grpSpPr>
        <p:pic>
          <p:nvPicPr>
            <p:cNvPr id="3" name="Picture 2">
              <a:extLst>
                <a:ext uri="{FF2B5EF4-FFF2-40B4-BE49-F238E27FC236}">
                  <a16:creationId xmlns:a16="http://schemas.microsoft.com/office/drawing/2014/main" id="{CA4AB4C1-5F06-9C48-90AE-2FB66E26F2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5217" y="1066542"/>
              <a:ext cx="3657600" cy="2743200"/>
            </a:xfrm>
            <a:prstGeom prst="rect">
              <a:avLst/>
            </a:prstGeom>
          </p:spPr>
        </p:pic>
        <p:pic>
          <p:nvPicPr>
            <p:cNvPr id="7" name="Picture 6">
              <a:extLst>
                <a:ext uri="{FF2B5EF4-FFF2-40B4-BE49-F238E27FC236}">
                  <a16:creationId xmlns:a16="http://schemas.microsoft.com/office/drawing/2014/main" id="{3E6329D1-4CDD-D74F-B615-DC21AF90E6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2362" y="1066542"/>
              <a:ext cx="3657600" cy="2743200"/>
            </a:xfrm>
            <a:prstGeom prst="rect">
              <a:avLst/>
            </a:prstGeom>
          </p:spPr>
        </p:pic>
        <p:pic>
          <p:nvPicPr>
            <p:cNvPr id="8" name="Picture 7">
              <a:extLst>
                <a:ext uri="{FF2B5EF4-FFF2-40B4-BE49-F238E27FC236}">
                  <a16:creationId xmlns:a16="http://schemas.microsoft.com/office/drawing/2014/main" id="{B600FF84-01F0-D147-A8BC-B5388D47B2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5217" y="3899606"/>
              <a:ext cx="3657600" cy="2743200"/>
            </a:xfrm>
            <a:prstGeom prst="rect">
              <a:avLst/>
            </a:prstGeom>
          </p:spPr>
        </p:pic>
        <p:pic>
          <p:nvPicPr>
            <p:cNvPr id="9" name="Picture 8">
              <a:extLst>
                <a:ext uri="{FF2B5EF4-FFF2-40B4-BE49-F238E27FC236}">
                  <a16:creationId xmlns:a16="http://schemas.microsoft.com/office/drawing/2014/main" id="{4544974D-0863-3A4D-8C27-E0C01EEE00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2362" y="3899606"/>
              <a:ext cx="3657600" cy="2743200"/>
            </a:xfrm>
            <a:prstGeom prst="rect">
              <a:avLst/>
            </a:prstGeom>
          </p:spPr>
        </p:pic>
      </p:grpSp>
      <p:sp>
        <p:nvSpPr>
          <p:cNvPr id="4" name="TextBox 3">
            <a:extLst>
              <a:ext uri="{FF2B5EF4-FFF2-40B4-BE49-F238E27FC236}">
                <a16:creationId xmlns:a16="http://schemas.microsoft.com/office/drawing/2014/main" id="{CD13D7D4-3572-08B7-F482-72446AB01B12}"/>
              </a:ext>
            </a:extLst>
          </p:cNvPr>
          <p:cNvSpPr txBox="1"/>
          <p:nvPr/>
        </p:nvSpPr>
        <p:spPr>
          <a:xfrm>
            <a:off x="2211184" y="1327536"/>
            <a:ext cx="1721946" cy="461665"/>
          </a:xfrm>
          <a:prstGeom prst="rect">
            <a:avLst/>
          </a:prstGeom>
          <a:noFill/>
        </p:spPr>
        <p:txBody>
          <a:bodyPr wrap="none" rtlCol="0">
            <a:spAutoFit/>
          </a:bodyPr>
          <a:lstStyle/>
          <a:p>
            <a:pPr algn="ctr"/>
            <a:r>
              <a:rPr lang="en-US" sz="2400" i="1" dirty="0"/>
              <a:t>N80Y (2021)</a:t>
            </a:r>
          </a:p>
        </p:txBody>
      </p:sp>
      <p:sp>
        <p:nvSpPr>
          <p:cNvPr id="12" name="TextBox 11">
            <a:extLst>
              <a:ext uri="{FF2B5EF4-FFF2-40B4-BE49-F238E27FC236}">
                <a16:creationId xmlns:a16="http://schemas.microsoft.com/office/drawing/2014/main" id="{1D7C27DB-97E7-A07B-0699-15B96CB1A777}"/>
              </a:ext>
            </a:extLst>
          </p:cNvPr>
          <p:cNvSpPr txBox="1"/>
          <p:nvPr/>
        </p:nvSpPr>
        <p:spPr>
          <a:xfrm>
            <a:off x="8090799" y="1327535"/>
            <a:ext cx="2182009" cy="461665"/>
          </a:xfrm>
          <a:prstGeom prst="rect">
            <a:avLst/>
          </a:prstGeom>
          <a:noFill/>
        </p:spPr>
        <p:txBody>
          <a:bodyPr wrap="none" rtlCol="0">
            <a:spAutoFit/>
          </a:bodyPr>
          <a:lstStyle/>
          <a:p>
            <a:pPr algn="ctr"/>
            <a:r>
              <a:rPr lang="en-US" sz="2400" i="1" dirty="0"/>
              <a:t>N87Q (2017-19)</a:t>
            </a:r>
          </a:p>
        </p:txBody>
      </p:sp>
      <p:pic>
        <p:nvPicPr>
          <p:cNvPr id="6" name="Picture 5" descr="A picture containing plane, outdoor, airplane, aircraft&#10;&#10;Description automatically generated">
            <a:extLst>
              <a:ext uri="{FF2B5EF4-FFF2-40B4-BE49-F238E27FC236}">
                <a16:creationId xmlns:a16="http://schemas.microsoft.com/office/drawing/2014/main" id="{3BFC28BB-BDE9-4FBA-E060-E3EC077130D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0800000">
            <a:off x="6277379" y="1789200"/>
            <a:ext cx="2843768" cy="2152145"/>
          </a:xfrm>
          <a:prstGeom prst="rect">
            <a:avLst/>
          </a:prstGeom>
        </p:spPr>
      </p:pic>
      <p:pic>
        <p:nvPicPr>
          <p:cNvPr id="14" name="Picture 13" descr="A picture containing plane, transport, aircraft, airplane&#10;&#10;Description automatically generated">
            <a:extLst>
              <a:ext uri="{FF2B5EF4-FFF2-40B4-BE49-F238E27FC236}">
                <a16:creationId xmlns:a16="http://schemas.microsoft.com/office/drawing/2014/main" id="{44739064-297A-AD8B-A0C7-1D0F9B70628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0800000">
            <a:off x="9229577" y="1789201"/>
            <a:ext cx="2843766" cy="2135755"/>
          </a:xfrm>
          <a:prstGeom prst="rect">
            <a:avLst/>
          </a:prstGeom>
        </p:spPr>
      </p:pic>
      <p:pic>
        <p:nvPicPr>
          <p:cNvPr id="16" name="Picture 15">
            <a:extLst>
              <a:ext uri="{FF2B5EF4-FFF2-40B4-BE49-F238E27FC236}">
                <a16:creationId xmlns:a16="http://schemas.microsoft.com/office/drawing/2014/main" id="{4B2BE58F-42E7-4901-A468-3EDD6C9A52E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0800000">
            <a:off x="9229576" y="3991895"/>
            <a:ext cx="2843767" cy="2132826"/>
          </a:xfrm>
          <a:prstGeom prst="rect">
            <a:avLst/>
          </a:prstGeom>
        </p:spPr>
      </p:pic>
      <p:pic>
        <p:nvPicPr>
          <p:cNvPr id="18" name="Picture 17" descr="A helicopter flying in the sky&#10;&#10;Description automatically generated with low confidence">
            <a:extLst>
              <a:ext uri="{FF2B5EF4-FFF2-40B4-BE49-F238E27FC236}">
                <a16:creationId xmlns:a16="http://schemas.microsoft.com/office/drawing/2014/main" id="{7FC985A9-2C9D-7C5A-0407-E770783AB02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0800000">
            <a:off x="6277377" y="4008284"/>
            <a:ext cx="2837409" cy="2116437"/>
          </a:xfrm>
          <a:prstGeom prst="rect">
            <a:avLst/>
          </a:prstGeom>
        </p:spPr>
      </p:pic>
    </p:spTree>
    <p:extLst>
      <p:ext uri="{BB962C8B-B14F-4D97-AF65-F5344CB8AC3E}">
        <p14:creationId xmlns:p14="http://schemas.microsoft.com/office/powerpoint/2010/main" val="652299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79FD5-BC7D-FD44-B58B-80E748862D0E}"/>
              </a:ext>
            </a:extLst>
          </p:cNvPr>
          <p:cNvSpPr>
            <a:spLocks noGrp="1"/>
          </p:cNvSpPr>
          <p:nvPr>
            <p:ph type="title"/>
          </p:nvPr>
        </p:nvSpPr>
        <p:spPr>
          <a:xfrm>
            <a:off x="128377" y="175375"/>
            <a:ext cx="10515600" cy="1325563"/>
          </a:xfrm>
        </p:spPr>
        <p:txBody>
          <a:bodyPr/>
          <a:lstStyle/>
          <a:p>
            <a:r>
              <a:rPr lang="en-US" dirty="0"/>
              <a:t>G-LiHT:  Aircraft Installation on A90</a:t>
            </a:r>
          </a:p>
        </p:txBody>
      </p:sp>
      <p:pic>
        <p:nvPicPr>
          <p:cNvPr id="4" name="Content Placeholder 3">
            <a:extLst>
              <a:ext uri="{FF2B5EF4-FFF2-40B4-BE49-F238E27FC236}">
                <a16:creationId xmlns:a16="http://schemas.microsoft.com/office/drawing/2014/main" id="{A366510B-58C1-9846-BD6A-2D13815F824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9639986" y="3135799"/>
            <a:ext cx="2779444" cy="1852962"/>
          </a:xfrm>
        </p:spPr>
      </p:pic>
      <p:pic>
        <p:nvPicPr>
          <p:cNvPr id="6" name="Picture 5">
            <a:extLst>
              <a:ext uri="{FF2B5EF4-FFF2-40B4-BE49-F238E27FC236}">
                <a16:creationId xmlns:a16="http://schemas.microsoft.com/office/drawing/2014/main" id="{10A28FA0-16B1-BE40-B41A-A718B091FF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5400" y="4106271"/>
            <a:ext cx="3301608" cy="2201071"/>
          </a:xfrm>
          <a:prstGeom prst="rect">
            <a:avLst/>
          </a:prstGeom>
        </p:spPr>
      </p:pic>
      <p:pic>
        <p:nvPicPr>
          <p:cNvPr id="7" name="Picture 6">
            <a:extLst>
              <a:ext uri="{FF2B5EF4-FFF2-40B4-BE49-F238E27FC236}">
                <a16:creationId xmlns:a16="http://schemas.microsoft.com/office/drawing/2014/main" id="{24AB717C-D7C1-2D45-BCDC-84B3726292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5400" y="1828800"/>
            <a:ext cx="3301608" cy="2201071"/>
          </a:xfrm>
          <a:prstGeom prst="rect">
            <a:avLst/>
          </a:prstGeom>
        </p:spPr>
      </p:pic>
      <p:sp>
        <p:nvSpPr>
          <p:cNvPr id="9" name="TextBox 8">
            <a:extLst>
              <a:ext uri="{FF2B5EF4-FFF2-40B4-BE49-F238E27FC236}">
                <a16:creationId xmlns:a16="http://schemas.microsoft.com/office/drawing/2014/main" id="{1D2F6E05-7C60-4F42-A228-AE6116E81E42}"/>
              </a:ext>
            </a:extLst>
          </p:cNvPr>
          <p:cNvSpPr txBox="1"/>
          <p:nvPr/>
        </p:nvSpPr>
        <p:spPr>
          <a:xfrm>
            <a:off x="128377" y="1157038"/>
            <a:ext cx="7743082"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charset="0"/>
                <a:ea typeface="ＭＳ Ｐゴシック" charset="-128"/>
                <a:cs typeface="+mn-cs"/>
              </a:rPr>
              <a:t>Note: 8110 and stress analysis submitted to WFF with other aircraft documentation </a:t>
            </a:r>
          </a:p>
        </p:txBody>
      </p:sp>
      <p:pic>
        <p:nvPicPr>
          <p:cNvPr id="10" name="Picture 9" descr="A picture containing indoor&#10;&#10;Description automatically generated">
            <a:extLst>
              <a:ext uri="{FF2B5EF4-FFF2-40B4-BE49-F238E27FC236}">
                <a16:creationId xmlns:a16="http://schemas.microsoft.com/office/drawing/2014/main" id="{85D0CE1F-5042-74EB-759E-924C574331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284460" y="2490832"/>
            <a:ext cx="4162163" cy="3121622"/>
          </a:xfrm>
          <a:prstGeom prst="rect">
            <a:avLst/>
          </a:prstGeom>
        </p:spPr>
      </p:pic>
      <p:pic>
        <p:nvPicPr>
          <p:cNvPr id="12" name="Picture 11" descr="A picture containing indoor&#10;&#10;Description automatically generated">
            <a:extLst>
              <a:ext uri="{FF2B5EF4-FFF2-40B4-BE49-F238E27FC236}">
                <a16:creationId xmlns:a16="http://schemas.microsoft.com/office/drawing/2014/main" id="{66F5D4E7-6C02-C6D1-4590-79670D9A14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2936749" y="2490832"/>
            <a:ext cx="4162164" cy="3121623"/>
          </a:xfrm>
          <a:prstGeom prst="rect">
            <a:avLst/>
          </a:prstGeom>
        </p:spPr>
      </p:pic>
    </p:spTree>
    <p:extLst>
      <p:ext uri="{BB962C8B-B14F-4D97-AF65-F5344CB8AC3E}">
        <p14:creationId xmlns:p14="http://schemas.microsoft.com/office/powerpoint/2010/main" val="595070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A037-C822-4A4A-8728-CD47FE593F98}"/>
              </a:ext>
            </a:extLst>
          </p:cNvPr>
          <p:cNvSpPr>
            <a:spLocks noGrp="1"/>
          </p:cNvSpPr>
          <p:nvPr>
            <p:ph type="title"/>
          </p:nvPr>
        </p:nvSpPr>
        <p:spPr/>
        <p:txBody>
          <a:bodyPr/>
          <a:lstStyle/>
          <a:p>
            <a:pPr algn="ctr"/>
            <a:r>
              <a:rPr lang="en-US" dirty="0"/>
              <a:t>Cabin Layout</a:t>
            </a:r>
          </a:p>
        </p:txBody>
      </p:sp>
      <p:grpSp>
        <p:nvGrpSpPr>
          <p:cNvPr id="33" name="Group 32">
            <a:extLst>
              <a:ext uri="{FF2B5EF4-FFF2-40B4-BE49-F238E27FC236}">
                <a16:creationId xmlns:a16="http://schemas.microsoft.com/office/drawing/2014/main" id="{6D3EC923-0A30-7D40-AADB-3721DD739E03}"/>
              </a:ext>
            </a:extLst>
          </p:cNvPr>
          <p:cNvGrpSpPr/>
          <p:nvPr/>
        </p:nvGrpSpPr>
        <p:grpSpPr>
          <a:xfrm>
            <a:off x="3722133" y="1722914"/>
            <a:ext cx="8362857" cy="4857622"/>
            <a:chOff x="236075" y="1600200"/>
            <a:chExt cx="8362857" cy="4857622"/>
          </a:xfrm>
        </p:grpSpPr>
        <p:sp>
          <p:nvSpPr>
            <p:cNvPr id="4" name="Rectangle 3">
              <a:extLst>
                <a:ext uri="{FF2B5EF4-FFF2-40B4-BE49-F238E27FC236}">
                  <a16:creationId xmlns:a16="http://schemas.microsoft.com/office/drawing/2014/main" id="{6146BB63-B3C7-6144-971D-310A97BEEC90}"/>
                </a:ext>
              </a:extLst>
            </p:cNvPr>
            <p:cNvSpPr/>
            <p:nvPr/>
          </p:nvSpPr>
          <p:spPr bwMode="auto">
            <a:xfrm>
              <a:off x="609600" y="2362200"/>
              <a:ext cx="7620000" cy="3276600"/>
            </a:xfrm>
            <a:prstGeom prst="rect">
              <a:avLst/>
            </a:pr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Rectangle 4">
              <a:extLst>
                <a:ext uri="{FF2B5EF4-FFF2-40B4-BE49-F238E27FC236}">
                  <a16:creationId xmlns:a16="http://schemas.microsoft.com/office/drawing/2014/main" id="{EB3645B1-A69B-BB43-A9A7-6FA4A3F26124}"/>
                </a:ext>
              </a:extLst>
            </p:cNvPr>
            <p:cNvSpPr/>
            <p:nvPr/>
          </p:nvSpPr>
          <p:spPr bwMode="auto">
            <a:xfrm>
              <a:off x="6629400" y="2514600"/>
              <a:ext cx="1447800" cy="1066800"/>
            </a:xfrm>
            <a:prstGeom prst="rect">
              <a:avLst/>
            </a:pr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DB6AA7FE-76B0-4444-B19A-D36E5D108E83}"/>
                </a:ext>
              </a:extLst>
            </p:cNvPr>
            <p:cNvSpPr/>
            <p:nvPr/>
          </p:nvSpPr>
          <p:spPr bwMode="auto">
            <a:xfrm>
              <a:off x="6629400" y="4343400"/>
              <a:ext cx="1447800" cy="1066800"/>
            </a:xfrm>
            <a:prstGeom prst="rect">
              <a:avLst/>
            </a:pr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Rectangle 6">
              <a:extLst>
                <a:ext uri="{FF2B5EF4-FFF2-40B4-BE49-F238E27FC236}">
                  <a16:creationId xmlns:a16="http://schemas.microsoft.com/office/drawing/2014/main" id="{F2B9656C-254F-4041-AE7B-392FE5F11FC4}"/>
                </a:ext>
              </a:extLst>
            </p:cNvPr>
            <p:cNvSpPr/>
            <p:nvPr/>
          </p:nvSpPr>
          <p:spPr bwMode="auto">
            <a:xfrm>
              <a:off x="3090644" y="4343400"/>
              <a:ext cx="1371600" cy="1066800"/>
            </a:xfrm>
            <a:prstGeom prst="rect">
              <a:avLst/>
            </a:pr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Rectangle 7">
              <a:extLst>
                <a:ext uri="{FF2B5EF4-FFF2-40B4-BE49-F238E27FC236}">
                  <a16:creationId xmlns:a16="http://schemas.microsoft.com/office/drawing/2014/main" id="{6E177A06-9C29-4E47-B1B3-70805B5EC23C}"/>
                </a:ext>
              </a:extLst>
            </p:cNvPr>
            <p:cNvSpPr/>
            <p:nvPr/>
          </p:nvSpPr>
          <p:spPr bwMode="auto">
            <a:xfrm>
              <a:off x="762000" y="4340604"/>
              <a:ext cx="2209800" cy="1066800"/>
            </a:xfrm>
            <a:prstGeom prst="rect">
              <a:avLst/>
            </a:pr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9" name="Straight Connector 8">
              <a:extLst>
                <a:ext uri="{FF2B5EF4-FFF2-40B4-BE49-F238E27FC236}">
                  <a16:creationId xmlns:a16="http://schemas.microsoft.com/office/drawing/2014/main" id="{A44BF302-626A-5242-A602-B9D72D543986}"/>
                </a:ext>
              </a:extLst>
            </p:cNvPr>
            <p:cNvCxnSpPr/>
            <p:nvPr/>
          </p:nvCxnSpPr>
          <p:spPr bwMode="auto">
            <a:xfrm flipV="1">
              <a:off x="1143000" y="1905000"/>
              <a:ext cx="1524000" cy="457200"/>
            </a:xfrm>
            <a:prstGeom prst="line">
              <a:avLst/>
            </a:prstGeom>
            <a:solidFill>
              <a:schemeClr val="accent1"/>
            </a:solidFill>
            <a:ln w="25400" cap="flat" cmpd="sng" algn="ctr">
              <a:solidFill>
                <a:schemeClr val="tx1"/>
              </a:solidFill>
              <a:prstDash val="solid"/>
              <a:miter lim="800000"/>
              <a:headEnd type="none" w="med" len="med"/>
              <a:tailEnd type="none" w="med" len="med"/>
            </a:ln>
            <a:effectLst/>
          </p:spPr>
        </p:cxnSp>
        <p:cxnSp>
          <p:nvCxnSpPr>
            <p:cNvPr id="10" name="Straight Connector 9">
              <a:extLst>
                <a:ext uri="{FF2B5EF4-FFF2-40B4-BE49-F238E27FC236}">
                  <a16:creationId xmlns:a16="http://schemas.microsoft.com/office/drawing/2014/main" id="{F16843DB-9E76-BC43-9396-05B32AD33AD6}"/>
                </a:ext>
              </a:extLst>
            </p:cNvPr>
            <p:cNvCxnSpPr>
              <a:cxnSpLocks/>
            </p:cNvCxnSpPr>
            <p:nvPr/>
          </p:nvCxnSpPr>
          <p:spPr bwMode="auto">
            <a:xfrm>
              <a:off x="3151115" y="5638800"/>
              <a:ext cx="1192285" cy="457200"/>
            </a:xfrm>
            <a:prstGeom prst="line">
              <a:avLst/>
            </a:prstGeom>
            <a:solidFill>
              <a:schemeClr val="accent1"/>
            </a:solidFill>
            <a:ln w="25400" cap="flat" cmpd="sng" algn="ctr">
              <a:solidFill>
                <a:schemeClr val="tx1"/>
              </a:solidFill>
              <a:prstDash val="solid"/>
              <a:miter lim="800000"/>
              <a:headEnd type="none" w="med" len="med"/>
              <a:tailEnd type="none" w="med" len="med"/>
            </a:ln>
            <a:effectLst/>
          </p:spPr>
        </p:cxnSp>
        <p:cxnSp>
          <p:nvCxnSpPr>
            <p:cNvPr id="11" name="Straight Connector 10">
              <a:extLst>
                <a:ext uri="{FF2B5EF4-FFF2-40B4-BE49-F238E27FC236}">
                  <a16:creationId xmlns:a16="http://schemas.microsoft.com/office/drawing/2014/main" id="{516C1C2D-88D6-1B4A-B442-BB93F27C5119}"/>
                </a:ext>
              </a:extLst>
            </p:cNvPr>
            <p:cNvCxnSpPr>
              <a:cxnSpLocks/>
            </p:cNvCxnSpPr>
            <p:nvPr/>
          </p:nvCxnSpPr>
          <p:spPr bwMode="auto">
            <a:xfrm flipV="1">
              <a:off x="6705600" y="1905000"/>
              <a:ext cx="1219200" cy="457200"/>
            </a:xfrm>
            <a:prstGeom prst="line">
              <a:avLst/>
            </a:prstGeom>
            <a:solidFill>
              <a:schemeClr val="accent1"/>
            </a:solidFill>
            <a:ln w="25400" cap="flat" cmpd="sng" algn="ctr">
              <a:solidFill>
                <a:schemeClr val="tx1"/>
              </a:solidFill>
              <a:prstDash val="solid"/>
              <a:miter lim="800000"/>
              <a:headEnd type="none" w="med" len="med"/>
              <a:tailEnd type="none" w="med" len="med"/>
            </a:ln>
            <a:effectLst/>
          </p:spPr>
        </p:cxnSp>
        <p:sp>
          <p:nvSpPr>
            <p:cNvPr id="12" name="TextBox 11">
              <a:extLst>
                <a:ext uri="{FF2B5EF4-FFF2-40B4-BE49-F238E27FC236}">
                  <a16:creationId xmlns:a16="http://schemas.microsoft.com/office/drawing/2014/main" id="{51369E3E-C2E4-9D4C-9285-99C76E05A70D}"/>
                </a:ext>
              </a:extLst>
            </p:cNvPr>
            <p:cNvSpPr txBox="1"/>
            <p:nvPr/>
          </p:nvSpPr>
          <p:spPr>
            <a:xfrm>
              <a:off x="6905288" y="2907268"/>
              <a:ext cx="936475"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Captain</a:t>
              </a:r>
            </a:p>
          </p:txBody>
        </p:sp>
        <p:sp>
          <p:nvSpPr>
            <p:cNvPr id="13" name="TextBox 12">
              <a:extLst>
                <a:ext uri="{FF2B5EF4-FFF2-40B4-BE49-F238E27FC236}">
                  <a16:creationId xmlns:a16="http://schemas.microsoft.com/office/drawing/2014/main" id="{3584188E-563A-D54F-8888-1412F2448FD2}"/>
                </a:ext>
              </a:extLst>
            </p:cNvPr>
            <p:cNvSpPr txBox="1"/>
            <p:nvPr/>
          </p:nvSpPr>
          <p:spPr>
            <a:xfrm>
              <a:off x="6677474" y="4689338"/>
              <a:ext cx="135165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First Officer</a:t>
              </a:r>
            </a:p>
          </p:txBody>
        </p:sp>
        <p:grpSp>
          <p:nvGrpSpPr>
            <p:cNvPr id="14" name="Group 13">
              <a:extLst>
                <a:ext uri="{FF2B5EF4-FFF2-40B4-BE49-F238E27FC236}">
                  <a16:creationId xmlns:a16="http://schemas.microsoft.com/office/drawing/2014/main" id="{C3E94A6A-D600-C344-A626-9FD8020C8A0F}"/>
                </a:ext>
              </a:extLst>
            </p:cNvPr>
            <p:cNvGrpSpPr/>
            <p:nvPr/>
          </p:nvGrpSpPr>
          <p:grpSpPr>
            <a:xfrm>
              <a:off x="5029200" y="4340604"/>
              <a:ext cx="1371600" cy="1066800"/>
              <a:chOff x="4893295" y="4325215"/>
              <a:chExt cx="1371600" cy="1066800"/>
            </a:xfrm>
          </p:grpSpPr>
          <p:sp>
            <p:nvSpPr>
              <p:cNvPr id="15" name="Rectangle 14">
                <a:extLst>
                  <a:ext uri="{FF2B5EF4-FFF2-40B4-BE49-F238E27FC236}">
                    <a16:creationId xmlns:a16="http://schemas.microsoft.com/office/drawing/2014/main" id="{9546ECE8-BCCD-2247-8BBF-48EA72CD64FA}"/>
                  </a:ext>
                </a:extLst>
              </p:cNvPr>
              <p:cNvSpPr/>
              <p:nvPr/>
            </p:nvSpPr>
            <p:spPr bwMode="auto">
              <a:xfrm>
                <a:off x="4893295" y="4325215"/>
                <a:ext cx="1371600" cy="1066800"/>
              </a:xfrm>
              <a:prstGeom prst="rect">
                <a:avLst/>
              </a:pr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TextBox 15">
                <a:extLst>
                  <a:ext uri="{FF2B5EF4-FFF2-40B4-BE49-F238E27FC236}">
                    <a16:creationId xmlns:a16="http://schemas.microsoft.com/office/drawing/2014/main" id="{E8B71FBD-A0C8-F641-A550-F3FDCFDD1017}"/>
                  </a:ext>
                </a:extLst>
              </p:cNvPr>
              <p:cNvSpPr txBox="1"/>
              <p:nvPr/>
            </p:nvSpPr>
            <p:spPr>
              <a:xfrm>
                <a:off x="4960977" y="4581616"/>
                <a:ext cx="123623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Aux. seat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(aft facing)</a:t>
                </a:r>
              </a:p>
            </p:txBody>
          </p:sp>
        </p:grpSp>
        <p:grpSp>
          <p:nvGrpSpPr>
            <p:cNvPr id="17" name="Group 16">
              <a:extLst>
                <a:ext uri="{FF2B5EF4-FFF2-40B4-BE49-F238E27FC236}">
                  <a16:creationId xmlns:a16="http://schemas.microsoft.com/office/drawing/2014/main" id="{8C205CB8-4C8F-5947-8D2E-98643E31A9EC}"/>
                </a:ext>
              </a:extLst>
            </p:cNvPr>
            <p:cNvGrpSpPr/>
            <p:nvPr/>
          </p:nvGrpSpPr>
          <p:grpSpPr>
            <a:xfrm>
              <a:off x="2943155" y="2523342"/>
              <a:ext cx="1371600" cy="1066800"/>
              <a:chOff x="2819554" y="2490400"/>
              <a:chExt cx="1371600" cy="1066800"/>
            </a:xfrm>
          </p:grpSpPr>
          <p:sp>
            <p:nvSpPr>
              <p:cNvPr id="18" name="Rectangle 17">
                <a:extLst>
                  <a:ext uri="{FF2B5EF4-FFF2-40B4-BE49-F238E27FC236}">
                    <a16:creationId xmlns:a16="http://schemas.microsoft.com/office/drawing/2014/main" id="{A107CFB0-E69C-7043-8992-69F155A2CC2C}"/>
                  </a:ext>
                </a:extLst>
              </p:cNvPr>
              <p:cNvSpPr/>
              <p:nvPr/>
            </p:nvSpPr>
            <p:spPr bwMode="auto">
              <a:xfrm>
                <a:off x="2819554" y="2490400"/>
                <a:ext cx="1371600" cy="1066800"/>
              </a:xfrm>
              <a:prstGeom prst="rect">
                <a:avLst/>
              </a:pr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TextBox 18">
                <a:extLst>
                  <a:ext uri="{FF2B5EF4-FFF2-40B4-BE49-F238E27FC236}">
                    <a16:creationId xmlns:a16="http://schemas.microsoft.com/office/drawing/2014/main" id="{B126F887-7B37-454C-9F07-DB178182C879}"/>
                  </a:ext>
                </a:extLst>
              </p:cNvPr>
              <p:cNvSpPr txBox="1"/>
              <p:nvPr/>
            </p:nvSpPr>
            <p:spPr>
              <a:xfrm>
                <a:off x="2882427" y="2726185"/>
                <a:ext cx="124585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Instrument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operator</a:t>
                </a:r>
              </a:p>
            </p:txBody>
          </p:sp>
        </p:grpSp>
        <p:sp>
          <p:nvSpPr>
            <p:cNvPr id="20" name="TextBox 19">
              <a:extLst>
                <a:ext uri="{FF2B5EF4-FFF2-40B4-BE49-F238E27FC236}">
                  <a16:creationId xmlns:a16="http://schemas.microsoft.com/office/drawing/2014/main" id="{C8C8D570-55B9-3C4F-A1AC-A920F9B821F5}"/>
                </a:ext>
              </a:extLst>
            </p:cNvPr>
            <p:cNvSpPr txBox="1"/>
            <p:nvPr/>
          </p:nvSpPr>
          <p:spPr>
            <a:xfrm>
              <a:off x="3124200" y="4592630"/>
              <a:ext cx="124585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Instrument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operator</a:t>
              </a:r>
            </a:p>
          </p:txBody>
        </p:sp>
        <p:grpSp>
          <p:nvGrpSpPr>
            <p:cNvPr id="21" name="Group 20">
              <a:extLst>
                <a:ext uri="{FF2B5EF4-FFF2-40B4-BE49-F238E27FC236}">
                  <a16:creationId xmlns:a16="http://schemas.microsoft.com/office/drawing/2014/main" id="{CAC97D87-C7D8-FB4A-BF1C-C84176741EC2}"/>
                </a:ext>
              </a:extLst>
            </p:cNvPr>
            <p:cNvGrpSpPr/>
            <p:nvPr/>
          </p:nvGrpSpPr>
          <p:grpSpPr>
            <a:xfrm>
              <a:off x="4905168" y="2514600"/>
              <a:ext cx="1463040" cy="1066800"/>
              <a:chOff x="4969505" y="2514600"/>
              <a:chExt cx="1463040" cy="1066800"/>
            </a:xfrm>
          </p:grpSpPr>
          <p:sp>
            <p:nvSpPr>
              <p:cNvPr id="22" name="Rectangle 21">
                <a:extLst>
                  <a:ext uri="{FF2B5EF4-FFF2-40B4-BE49-F238E27FC236}">
                    <a16:creationId xmlns:a16="http://schemas.microsoft.com/office/drawing/2014/main" id="{2FDEAC4A-24F4-6741-A4B2-4F38D5BEB014}"/>
                  </a:ext>
                </a:extLst>
              </p:cNvPr>
              <p:cNvSpPr/>
              <p:nvPr/>
            </p:nvSpPr>
            <p:spPr bwMode="auto">
              <a:xfrm>
                <a:off x="4969505" y="2514600"/>
                <a:ext cx="1463040" cy="1066800"/>
              </a:xfrm>
              <a:prstGeom prst="rect">
                <a:avLst/>
              </a:pr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TextBox 22">
                <a:extLst>
                  <a:ext uri="{FF2B5EF4-FFF2-40B4-BE49-F238E27FC236}">
                    <a16:creationId xmlns:a16="http://schemas.microsoft.com/office/drawing/2014/main" id="{0FDCCBA7-756D-184A-8EB4-BFBBA40AC0AD}"/>
                  </a:ext>
                </a:extLst>
              </p:cNvPr>
              <p:cNvSpPr txBox="1"/>
              <p:nvPr/>
            </p:nvSpPr>
            <p:spPr>
              <a:xfrm>
                <a:off x="5200717" y="2755612"/>
                <a:ext cx="100061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Monitor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rack</a:t>
                </a:r>
              </a:p>
            </p:txBody>
          </p:sp>
        </p:grpSp>
        <p:sp>
          <p:nvSpPr>
            <p:cNvPr id="24" name="TextBox 23">
              <a:extLst>
                <a:ext uri="{FF2B5EF4-FFF2-40B4-BE49-F238E27FC236}">
                  <a16:creationId xmlns:a16="http://schemas.microsoft.com/office/drawing/2014/main" id="{48A97E9A-8640-4546-AB0E-65F47F65FCB4}"/>
                </a:ext>
              </a:extLst>
            </p:cNvPr>
            <p:cNvSpPr txBox="1"/>
            <p:nvPr/>
          </p:nvSpPr>
          <p:spPr>
            <a:xfrm>
              <a:off x="1432325" y="4715741"/>
              <a:ext cx="86914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G-LiHT</a:t>
              </a:r>
            </a:p>
          </p:txBody>
        </p:sp>
        <p:sp>
          <p:nvSpPr>
            <p:cNvPr id="25" name="TextBox 24">
              <a:extLst>
                <a:ext uri="{FF2B5EF4-FFF2-40B4-BE49-F238E27FC236}">
                  <a16:creationId xmlns:a16="http://schemas.microsoft.com/office/drawing/2014/main" id="{0750B037-C877-2F4B-92E9-DB5A8D37B3D4}"/>
                </a:ext>
              </a:extLst>
            </p:cNvPr>
            <p:cNvSpPr txBox="1"/>
            <p:nvPr/>
          </p:nvSpPr>
          <p:spPr>
            <a:xfrm>
              <a:off x="1066800" y="1706065"/>
              <a:ext cx="107433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Exit door</a:t>
              </a:r>
            </a:p>
          </p:txBody>
        </p:sp>
        <p:sp>
          <p:nvSpPr>
            <p:cNvPr id="26" name="TextBox 25">
              <a:extLst>
                <a:ext uri="{FF2B5EF4-FFF2-40B4-BE49-F238E27FC236}">
                  <a16:creationId xmlns:a16="http://schemas.microsoft.com/office/drawing/2014/main" id="{B10FB9CD-82A6-4F4C-826D-2ECA2E587818}"/>
                </a:ext>
              </a:extLst>
            </p:cNvPr>
            <p:cNvSpPr txBox="1"/>
            <p:nvPr/>
          </p:nvSpPr>
          <p:spPr>
            <a:xfrm>
              <a:off x="2556594" y="6119268"/>
              <a:ext cx="251222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Emergency window exit</a:t>
              </a:r>
            </a:p>
          </p:txBody>
        </p:sp>
        <p:sp>
          <p:nvSpPr>
            <p:cNvPr id="27" name="TextBox 26">
              <a:extLst>
                <a:ext uri="{FF2B5EF4-FFF2-40B4-BE49-F238E27FC236}">
                  <a16:creationId xmlns:a16="http://schemas.microsoft.com/office/drawing/2014/main" id="{9D98B3E2-B147-3848-A055-280AF11BE0EA}"/>
                </a:ext>
              </a:extLst>
            </p:cNvPr>
            <p:cNvSpPr txBox="1"/>
            <p:nvPr/>
          </p:nvSpPr>
          <p:spPr>
            <a:xfrm>
              <a:off x="6253422" y="1600200"/>
              <a:ext cx="138191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Window exit</a:t>
              </a:r>
            </a:p>
          </p:txBody>
        </p:sp>
        <p:sp>
          <p:nvSpPr>
            <p:cNvPr id="28" name="TextBox 27">
              <a:extLst>
                <a:ext uri="{FF2B5EF4-FFF2-40B4-BE49-F238E27FC236}">
                  <a16:creationId xmlns:a16="http://schemas.microsoft.com/office/drawing/2014/main" id="{8E02963C-3ADE-124F-9D4D-2599591AA919}"/>
                </a:ext>
              </a:extLst>
            </p:cNvPr>
            <p:cNvSpPr txBox="1"/>
            <p:nvPr/>
          </p:nvSpPr>
          <p:spPr>
            <a:xfrm rot="16200000">
              <a:off x="168107" y="3815833"/>
              <a:ext cx="50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Aft</a:t>
              </a:r>
            </a:p>
          </p:txBody>
        </p:sp>
        <p:sp>
          <p:nvSpPr>
            <p:cNvPr id="29" name="TextBox 28">
              <a:extLst>
                <a:ext uri="{FF2B5EF4-FFF2-40B4-BE49-F238E27FC236}">
                  <a16:creationId xmlns:a16="http://schemas.microsoft.com/office/drawing/2014/main" id="{18F1432C-7BF4-E940-9825-C8782DA1F15C}"/>
                </a:ext>
              </a:extLst>
            </p:cNvPr>
            <p:cNvSpPr txBox="1"/>
            <p:nvPr/>
          </p:nvSpPr>
          <p:spPr>
            <a:xfrm rot="5400000">
              <a:off x="7796148" y="3815833"/>
              <a:ext cx="1236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Foreword</a:t>
              </a:r>
            </a:p>
          </p:txBody>
        </p:sp>
        <p:sp>
          <p:nvSpPr>
            <p:cNvPr id="30" name="Rectangle 29">
              <a:extLst>
                <a:ext uri="{FF2B5EF4-FFF2-40B4-BE49-F238E27FC236}">
                  <a16:creationId xmlns:a16="http://schemas.microsoft.com/office/drawing/2014/main" id="{93349D8E-FB82-FA4A-BED3-25B261FDB733}"/>
                </a:ext>
              </a:extLst>
            </p:cNvPr>
            <p:cNvSpPr/>
            <p:nvPr/>
          </p:nvSpPr>
          <p:spPr bwMode="auto">
            <a:xfrm>
              <a:off x="6431081" y="2761046"/>
              <a:ext cx="152400" cy="63099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1" name="Rectangle 30">
              <a:extLst>
                <a:ext uri="{FF2B5EF4-FFF2-40B4-BE49-F238E27FC236}">
                  <a16:creationId xmlns:a16="http://schemas.microsoft.com/office/drawing/2014/main" id="{FA211DC5-4E08-7C4F-91C5-248C59FCADDE}"/>
                </a:ext>
              </a:extLst>
            </p:cNvPr>
            <p:cNvSpPr/>
            <p:nvPr/>
          </p:nvSpPr>
          <p:spPr bwMode="auto">
            <a:xfrm>
              <a:off x="685800" y="2404907"/>
              <a:ext cx="152400" cy="63099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 name="TextBox 31">
              <a:extLst>
                <a:ext uri="{FF2B5EF4-FFF2-40B4-BE49-F238E27FC236}">
                  <a16:creationId xmlns:a16="http://schemas.microsoft.com/office/drawing/2014/main" id="{866A7435-80FB-4E4C-978A-A0650CEC35E5}"/>
                </a:ext>
              </a:extLst>
            </p:cNvPr>
            <p:cNvSpPr txBox="1"/>
            <p:nvPr/>
          </p:nvSpPr>
          <p:spPr>
            <a:xfrm>
              <a:off x="808596" y="2363052"/>
              <a:ext cx="12474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90000"/>
                    </a:srgbClr>
                  </a:solidFill>
                  <a:effectLst/>
                  <a:uLnTx/>
                  <a:uFillTx/>
                  <a:latin typeface="Calibri" panose="020F0502020204030204"/>
                  <a:ea typeface="+mn-ea"/>
                  <a:cs typeface="+mn-cs"/>
                </a:rPr>
                <a:t>Fire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90000"/>
                    </a:srgbClr>
                  </a:solidFill>
                  <a:effectLst/>
                  <a:uLnTx/>
                  <a:uFillTx/>
                  <a:latin typeface="Calibri" panose="020F0502020204030204"/>
                  <a:ea typeface="+mn-ea"/>
                  <a:cs typeface="+mn-cs"/>
                </a:rPr>
                <a:t>extinguisher</a:t>
              </a:r>
            </a:p>
          </p:txBody>
        </p:sp>
      </p:grpSp>
      <p:pic>
        <p:nvPicPr>
          <p:cNvPr id="34" name="Picture 33">
            <a:extLst>
              <a:ext uri="{FF2B5EF4-FFF2-40B4-BE49-F238E27FC236}">
                <a16:creationId xmlns:a16="http://schemas.microsoft.com/office/drawing/2014/main" id="{2F9DEA09-E1B6-F94D-9199-FB8179AFC619}"/>
              </a:ext>
            </a:extLst>
          </p:cNvPr>
          <p:cNvPicPr>
            <a:picLocks noChangeAspect="1"/>
          </p:cNvPicPr>
          <p:nvPr/>
        </p:nvPicPr>
        <p:blipFill>
          <a:blip r:embed="rId2"/>
          <a:stretch>
            <a:fillRect/>
          </a:stretch>
        </p:blipFill>
        <p:spPr>
          <a:xfrm rot="5400000">
            <a:off x="-742102" y="2122439"/>
            <a:ext cx="5224477" cy="3496278"/>
          </a:xfrm>
          <a:prstGeom prst="rect">
            <a:avLst/>
          </a:prstGeom>
        </p:spPr>
      </p:pic>
    </p:spTree>
    <p:extLst>
      <p:ext uri="{BB962C8B-B14F-4D97-AF65-F5344CB8AC3E}">
        <p14:creationId xmlns:p14="http://schemas.microsoft.com/office/powerpoint/2010/main" val="3339583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A3FE0D-4066-DE4A-946E-473CB3DAA265}"/>
              </a:ext>
            </a:extLst>
          </p:cNvPr>
          <p:cNvSpPr>
            <a:spLocks noGrp="1"/>
          </p:cNvSpPr>
          <p:nvPr>
            <p:ph type="title"/>
          </p:nvPr>
        </p:nvSpPr>
        <p:spPr/>
        <p:txBody>
          <a:bodyPr/>
          <a:lstStyle/>
          <a:p>
            <a:pPr algn="ctr"/>
            <a:r>
              <a:rPr lang="en-US" dirty="0"/>
              <a:t>8) Payload combination</a:t>
            </a:r>
          </a:p>
        </p:txBody>
      </p:sp>
      <p:sp>
        <p:nvSpPr>
          <p:cNvPr id="5" name="Content Placeholder 4">
            <a:extLst>
              <a:ext uri="{FF2B5EF4-FFF2-40B4-BE49-F238E27FC236}">
                <a16:creationId xmlns:a16="http://schemas.microsoft.com/office/drawing/2014/main" id="{1D85849E-3DC6-5B4C-9B37-6F568DBF6AC4}"/>
              </a:ext>
            </a:extLst>
          </p:cNvPr>
          <p:cNvSpPr>
            <a:spLocks noGrp="1"/>
          </p:cNvSpPr>
          <p:nvPr>
            <p:ph idx="1"/>
          </p:nvPr>
        </p:nvSpPr>
        <p:spPr/>
        <p:txBody>
          <a:bodyPr/>
          <a:lstStyle/>
          <a:p>
            <a:r>
              <a:rPr lang="en-US" dirty="0"/>
              <a:t>N/A</a:t>
            </a:r>
          </a:p>
        </p:txBody>
      </p:sp>
    </p:spTree>
    <p:extLst>
      <p:ext uri="{BB962C8B-B14F-4D97-AF65-F5344CB8AC3E}">
        <p14:creationId xmlns:p14="http://schemas.microsoft.com/office/powerpoint/2010/main" val="2449090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8EA19-2D13-B04C-8D9E-4BB7D19D0A23}"/>
              </a:ext>
            </a:extLst>
          </p:cNvPr>
          <p:cNvSpPr>
            <a:spLocks noGrp="1"/>
          </p:cNvSpPr>
          <p:nvPr>
            <p:ph type="title"/>
          </p:nvPr>
        </p:nvSpPr>
        <p:spPr>
          <a:xfrm>
            <a:off x="0" y="365125"/>
            <a:ext cx="12192000" cy="1325563"/>
          </a:xfrm>
        </p:spPr>
        <p:txBody>
          <a:bodyPr>
            <a:normAutofit/>
          </a:bodyPr>
          <a:lstStyle/>
          <a:p>
            <a:pPr algn="ctr"/>
            <a:r>
              <a:rPr lang="en-US" sz="4000" dirty="0"/>
              <a:t>9) Status of Reviews and Required Documents</a:t>
            </a:r>
          </a:p>
        </p:txBody>
      </p:sp>
      <p:sp>
        <p:nvSpPr>
          <p:cNvPr id="3" name="Content Placeholder 2">
            <a:extLst>
              <a:ext uri="{FF2B5EF4-FFF2-40B4-BE49-F238E27FC236}">
                <a16:creationId xmlns:a16="http://schemas.microsoft.com/office/drawing/2014/main" id="{F70DA4F2-8800-3D42-912D-E58DC59E7DC8}"/>
              </a:ext>
            </a:extLst>
          </p:cNvPr>
          <p:cNvSpPr>
            <a:spLocks noGrp="1"/>
          </p:cNvSpPr>
          <p:nvPr>
            <p:ph idx="1"/>
          </p:nvPr>
        </p:nvSpPr>
        <p:spPr>
          <a:xfrm>
            <a:off x="454376" y="1530535"/>
            <a:ext cx="11283248" cy="5066852"/>
          </a:xfrm>
        </p:spPr>
        <p:txBody>
          <a:bodyPr>
            <a:normAutofit fontScale="92500" lnSpcReduction="10000"/>
          </a:bodyPr>
          <a:lstStyle/>
          <a:p>
            <a:pPr lvl="1">
              <a:lnSpc>
                <a:spcPct val="120000"/>
              </a:lnSpc>
              <a:spcBef>
                <a:spcPts val="0"/>
              </a:spcBef>
            </a:pPr>
            <a:r>
              <a:rPr lang="en-US" sz="1800" dirty="0"/>
              <a:t>NASA airworthiness statement was issued on </a:t>
            </a:r>
            <a:r>
              <a:rPr lang="en-US" sz="1800" dirty="0">
                <a:solidFill>
                  <a:srgbClr val="FF0000"/>
                </a:solidFill>
              </a:rPr>
              <a:t>TBD</a:t>
            </a:r>
            <a:r>
              <a:rPr lang="en-US" sz="1800" dirty="0"/>
              <a:t> based on Final Airworthiness Review (FAR) provided to NASA’s Eastern Region Airworthiness Review Board (ER-ARB) on 16 June 2022.</a:t>
            </a:r>
          </a:p>
          <a:p>
            <a:pPr lvl="1">
              <a:lnSpc>
                <a:spcPct val="120000"/>
              </a:lnSpc>
              <a:spcBef>
                <a:spcPts val="1200"/>
              </a:spcBef>
            </a:pPr>
            <a:r>
              <a:rPr lang="en-US" sz="1800" dirty="0"/>
              <a:t>Submitted Contract Aircraft Questionnaire, including:</a:t>
            </a:r>
          </a:p>
          <a:p>
            <a:pPr marL="1152525" lvl="2" indent="-238125">
              <a:lnSpc>
                <a:spcPct val="120000"/>
              </a:lnSpc>
              <a:spcBef>
                <a:spcPts val="0"/>
              </a:spcBef>
              <a:buFont typeface="+mj-lt"/>
              <a:buAutoNum type="alphaLcPeriod"/>
            </a:pPr>
            <a:r>
              <a:rPr lang="en-US" sz="1400" dirty="0"/>
              <a:t>Copy of current Airworthiness Certificate (both sides) with limitations</a:t>
            </a:r>
          </a:p>
          <a:p>
            <a:pPr marL="1152525" lvl="2" indent="-238125">
              <a:lnSpc>
                <a:spcPct val="120000"/>
              </a:lnSpc>
              <a:spcBef>
                <a:spcPts val="0"/>
              </a:spcBef>
              <a:buFont typeface="+mj-lt"/>
              <a:buAutoNum type="alphaLcPeriod"/>
            </a:pPr>
            <a:r>
              <a:rPr lang="en-US" sz="1400" dirty="0"/>
              <a:t>Copy of log book page containing entry of total aircraft time</a:t>
            </a:r>
          </a:p>
          <a:p>
            <a:pPr marL="1152525" lvl="2" indent="-238125">
              <a:lnSpc>
                <a:spcPct val="120000"/>
              </a:lnSpc>
              <a:spcBef>
                <a:spcPts val="0"/>
              </a:spcBef>
              <a:buFont typeface="+mj-lt"/>
              <a:buAutoNum type="alphaLcPeriod"/>
            </a:pPr>
            <a:r>
              <a:rPr lang="en-US" sz="1400" dirty="0">
                <a:solidFill>
                  <a:srgbClr val="0432FF"/>
                </a:solidFill>
              </a:rPr>
              <a:t>Most recent weight and balance form</a:t>
            </a:r>
          </a:p>
          <a:p>
            <a:pPr marL="1152525" lvl="2" indent="-238125">
              <a:lnSpc>
                <a:spcPct val="120000"/>
              </a:lnSpc>
              <a:spcBef>
                <a:spcPts val="0"/>
              </a:spcBef>
              <a:buFont typeface="+mj-lt"/>
              <a:buAutoNum type="alphaLcPeriod"/>
            </a:pPr>
            <a:r>
              <a:rPr lang="en-US" sz="1400" dirty="0"/>
              <a:t>Aircraft manufacturer’s weight and balance envelope graph/chart </a:t>
            </a:r>
          </a:p>
          <a:p>
            <a:pPr marL="1152525" lvl="2" indent="-238125">
              <a:lnSpc>
                <a:spcPct val="120000"/>
              </a:lnSpc>
              <a:spcBef>
                <a:spcPts val="0"/>
              </a:spcBef>
              <a:buFont typeface="+mj-lt"/>
              <a:buAutoNum type="alphaLcPeriod"/>
            </a:pPr>
            <a:r>
              <a:rPr lang="en-US" sz="1400" dirty="0"/>
              <a:t>Copy of last aircraft inspection, with last completed and next due date</a:t>
            </a:r>
          </a:p>
          <a:p>
            <a:pPr marL="1152525" lvl="2" indent="-238125">
              <a:lnSpc>
                <a:spcPct val="120000"/>
              </a:lnSpc>
              <a:spcBef>
                <a:spcPts val="0"/>
              </a:spcBef>
              <a:buFont typeface="+mj-lt"/>
              <a:buAutoNum type="alphaLcPeriod"/>
            </a:pPr>
            <a:r>
              <a:rPr lang="en-US" sz="1400" dirty="0"/>
              <a:t>Forward, aft, right and left side looking pictures of the aircraft</a:t>
            </a:r>
          </a:p>
          <a:p>
            <a:pPr marL="1152525" lvl="2" indent="-238125">
              <a:lnSpc>
                <a:spcPct val="120000"/>
              </a:lnSpc>
              <a:spcBef>
                <a:spcPts val="0"/>
              </a:spcBef>
              <a:buFont typeface="+mj-lt"/>
              <a:buAutoNum type="alphaLcPeriod"/>
            </a:pPr>
            <a:r>
              <a:rPr lang="en-US" sz="1400" dirty="0"/>
              <a:t>Pictures of the experimenter port/protrusion to be used (internal and external)</a:t>
            </a:r>
          </a:p>
          <a:p>
            <a:pPr marL="1152525" lvl="2" indent="-238125">
              <a:lnSpc>
                <a:spcPct val="120000"/>
              </a:lnSpc>
              <a:spcBef>
                <a:spcPts val="0"/>
              </a:spcBef>
              <a:buFont typeface="+mj-lt"/>
              <a:buAutoNum type="alphaLcPeriod"/>
            </a:pPr>
            <a:r>
              <a:rPr lang="en-US" sz="1400" dirty="0"/>
              <a:t>Pictures of each type of instrument rack to be used</a:t>
            </a:r>
          </a:p>
          <a:p>
            <a:pPr marL="1152525" lvl="2" indent="-238125">
              <a:lnSpc>
                <a:spcPct val="120000"/>
              </a:lnSpc>
              <a:spcBef>
                <a:spcPts val="0"/>
              </a:spcBef>
              <a:buFont typeface="+mj-lt"/>
              <a:buAutoNum type="alphaLcPeriod"/>
            </a:pPr>
            <a:r>
              <a:rPr lang="en-US" sz="1400" dirty="0"/>
              <a:t>Pictures of proposed experimenter installation installed in aircraft</a:t>
            </a:r>
          </a:p>
          <a:p>
            <a:pPr marL="1152525" lvl="2" indent="-238125">
              <a:lnSpc>
                <a:spcPct val="120000"/>
              </a:lnSpc>
              <a:spcBef>
                <a:spcPts val="0"/>
              </a:spcBef>
              <a:buFont typeface="+mj-lt"/>
              <a:buAutoNum type="alphaLcPeriod"/>
            </a:pPr>
            <a:r>
              <a:rPr lang="en-US" sz="1400" dirty="0"/>
              <a:t>Copy of log book entry of last altimeter and static pressure system inspection</a:t>
            </a:r>
          </a:p>
          <a:p>
            <a:pPr marL="1152525" lvl="2" indent="-238125">
              <a:lnSpc>
                <a:spcPct val="120000"/>
              </a:lnSpc>
              <a:spcBef>
                <a:spcPts val="0"/>
              </a:spcBef>
              <a:buFont typeface="+mj-lt"/>
              <a:buAutoNum type="alphaLcPeriod"/>
            </a:pPr>
            <a:r>
              <a:rPr lang="en-US" sz="1400" dirty="0"/>
              <a:t>All 8110-3, 337, STC or aircraft modification documentation, used for experimenter/instrument purposes</a:t>
            </a:r>
          </a:p>
          <a:p>
            <a:pPr marL="1152525" lvl="2" indent="-238125">
              <a:lnSpc>
                <a:spcPct val="120000"/>
              </a:lnSpc>
              <a:spcBef>
                <a:spcPts val="0"/>
              </a:spcBef>
              <a:buFont typeface="+mj-lt"/>
              <a:buAutoNum type="alphaLcPeriod"/>
            </a:pPr>
            <a:r>
              <a:rPr lang="en-US" sz="1400" dirty="0"/>
              <a:t>Floor plan layout depicting the location of experiment installations inside and outside the aircraft (this includes rack and operator seats). This drawing can be CAD or hand drawn. </a:t>
            </a:r>
          </a:p>
          <a:p>
            <a:pPr marL="1152525" lvl="2" indent="-238125">
              <a:lnSpc>
                <a:spcPct val="120000"/>
              </a:lnSpc>
              <a:spcBef>
                <a:spcPts val="0"/>
              </a:spcBef>
              <a:buFont typeface="+mj-lt"/>
              <a:buAutoNum type="alphaLcPeriod"/>
            </a:pPr>
            <a:r>
              <a:rPr lang="en-US" sz="1400" dirty="0"/>
              <a:t>Proof of an electrical load analysis showing the aircraft can support the experiment installation power requirements</a:t>
            </a:r>
          </a:p>
          <a:p>
            <a:pPr marL="1152525" lvl="2" indent="-238125">
              <a:lnSpc>
                <a:spcPct val="120000"/>
              </a:lnSpc>
              <a:spcBef>
                <a:spcPts val="0"/>
              </a:spcBef>
              <a:buFont typeface="+mj-lt"/>
              <a:buAutoNum type="alphaLcPeriod"/>
            </a:pPr>
            <a:r>
              <a:rPr lang="en-US" sz="1400" dirty="0">
                <a:solidFill>
                  <a:srgbClr val="0432FF"/>
                </a:solidFill>
              </a:rPr>
              <a:t>Proof of an electro-magnetic interference check performed with avionics and experiment installations turned on (email confirmation is acceptable)</a:t>
            </a:r>
          </a:p>
          <a:p>
            <a:pPr marL="1152525" lvl="2" indent="-238125">
              <a:lnSpc>
                <a:spcPct val="120000"/>
              </a:lnSpc>
              <a:spcBef>
                <a:spcPts val="0"/>
              </a:spcBef>
              <a:buFont typeface="+mj-lt"/>
              <a:buAutoNum type="alphaLcPeriod"/>
            </a:pPr>
            <a:r>
              <a:rPr lang="en-US" sz="1400" dirty="0"/>
              <a:t>Proof of compliance with FAA Airworthiness Directives</a:t>
            </a:r>
          </a:p>
          <a:p>
            <a:pPr marL="1152525" lvl="2" indent="-238125">
              <a:lnSpc>
                <a:spcPct val="120000"/>
              </a:lnSpc>
              <a:spcBef>
                <a:spcPts val="0"/>
              </a:spcBef>
              <a:buFont typeface="+mj-lt"/>
              <a:buAutoNum type="alphaLcPeriod"/>
            </a:pPr>
            <a:r>
              <a:rPr lang="en-US" sz="1400" dirty="0"/>
              <a:t>Copy of pilots/operators licenses, medical certification, currency and training records </a:t>
            </a:r>
          </a:p>
          <a:p>
            <a:pPr marL="1152525" lvl="2" indent="-238125">
              <a:lnSpc>
                <a:spcPct val="120000"/>
              </a:lnSpc>
              <a:spcBef>
                <a:spcPts val="0"/>
              </a:spcBef>
              <a:buFont typeface="+mj-lt"/>
              <a:buAutoNum type="alphaLcPeriod"/>
            </a:pPr>
            <a:r>
              <a:rPr lang="en-US" sz="1400" dirty="0"/>
              <a:t>Copy of Flight Test Plan (if applicable)</a:t>
            </a:r>
          </a:p>
          <a:p>
            <a:pPr marL="914400" lvl="2" indent="0">
              <a:lnSpc>
                <a:spcPct val="120000"/>
              </a:lnSpc>
              <a:spcBef>
                <a:spcPts val="0"/>
              </a:spcBef>
              <a:buNone/>
            </a:pPr>
            <a:endParaRPr lang="en-US" sz="1400" dirty="0"/>
          </a:p>
          <a:p>
            <a:pPr marL="1152525" lvl="2" indent="-238125">
              <a:lnSpc>
                <a:spcPct val="120000"/>
              </a:lnSpc>
              <a:spcBef>
                <a:spcPts val="0"/>
              </a:spcBef>
              <a:buFont typeface="+mj-lt"/>
              <a:buAutoNum type="alphaLcPeriod"/>
            </a:pPr>
            <a:endParaRPr lang="en-US" sz="1400" dirty="0"/>
          </a:p>
        </p:txBody>
      </p:sp>
      <p:sp>
        <p:nvSpPr>
          <p:cNvPr id="4" name="TextBox 3">
            <a:extLst>
              <a:ext uri="{FF2B5EF4-FFF2-40B4-BE49-F238E27FC236}">
                <a16:creationId xmlns:a16="http://schemas.microsoft.com/office/drawing/2014/main" id="{81CA97A8-880D-5D42-80DB-A439A03507F4}"/>
              </a:ext>
            </a:extLst>
          </p:cNvPr>
          <p:cNvSpPr txBox="1"/>
          <p:nvPr/>
        </p:nvSpPr>
        <p:spPr>
          <a:xfrm>
            <a:off x="7576393" y="260613"/>
            <a:ext cx="4305666" cy="338554"/>
          </a:xfrm>
          <a:prstGeom prst="rect">
            <a:avLst/>
          </a:prstGeom>
          <a:noFill/>
          <a:ln>
            <a:solidFill>
              <a:srgbClr val="0432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Calibri" panose="020F0502020204030204"/>
                <a:ea typeface="+mn-ea"/>
                <a:cs typeface="+mn-cs"/>
              </a:rPr>
              <a:t>Documents in blue will be updated prior to flights</a:t>
            </a:r>
          </a:p>
        </p:txBody>
      </p:sp>
    </p:spTree>
    <p:extLst>
      <p:ext uri="{BB962C8B-B14F-4D97-AF65-F5344CB8AC3E}">
        <p14:creationId xmlns:p14="http://schemas.microsoft.com/office/powerpoint/2010/main" val="294720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8EA19-2D13-B04C-8D9E-4BB7D19D0A23}"/>
              </a:ext>
            </a:extLst>
          </p:cNvPr>
          <p:cNvSpPr>
            <a:spLocks noGrp="1"/>
          </p:cNvSpPr>
          <p:nvPr>
            <p:ph type="title"/>
          </p:nvPr>
        </p:nvSpPr>
        <p:spPr>
          <a:xfrm>
            <a:off x="0" y="365125"/>
            <a:ext cx="12192000" cy="1325563"/>
          </a:xfrm>
        </p:spPr>
        <p:txBody>
          <a:bodyPr>
            <a:normAutofit/>
          </a:bodyPr>
          <a:lstStyle/>
          <a:p>
            <a:pPr algn="ctr"/>
            <a:r>
              <a:rPr lang="en-US" sz="4000" dirty="0"/>
              <a:t>9) Status of Reviews and Required Documents (Cont’d)</a:t>
            </a:r>
          </a:p>
        </p:txBody>
      </p:sp>
      <p:sp>
        <p:nvSpPr>
          <p:cNvPr id="3" name="Content Placeholder 2">
            <a:extLst>
              <a:ext uri="{FF2B5EF4-FFF2-40B4-BE49-F238E27FC236}">
                <a16:creationId xmlns:a16="http://schemas.microsoft.com/office/drawing/2014/main" id="{F70DA4F2-8800-3D42-912D-E58DC59E7DC8}"/>
              </a:ext>
            </a:extLst>
          </p:cNvPr>
          <p:cNvSpPr>
            <a:spLocks noGrp="1"/>
          </p:cNvSpPr>
          <p:nvPr>
            <p:ph idx="1"/>
          </p:nvPr>
        </p:nvSpPr>
        <p:spPr>
          <a:xfrm>
            <a:off x="838200" y="1592132"/>
            <a:ext cx="10515600" cy="5066852"/>
          </a:xfrm>
        </p:spPr>
        <p:txBody>
          <a:bodyPr>
            <a:normAutofit/>
          </a:bodyPr>
          <a:lstStyle/>
          <a:p>
            <a:pPr lvl="1">
              <a:lnSpc>
                <a:spcPct val="120000"/>
              </a:lnSpc>
              <a:spcBef>
                <a:spcPts val="0"/>
              </a:spcBef>
            </a:pPr>
            <a:r>
              <a:rPr lang="en-US" sz="2000" dirty="0"/>
              <a:t>Additional documents submitted:</a:t>
            </a:r>
            <a:endParaRPr lang="en-US" sz="1600" dirty="0"/>
          </a:p>
          <a:p>
            <a:pPr marL="1152525" lvl="2" indent="-238125">
              <a:lnSpc>
                <a:spcPct val="120000"/>
              </a:lnSpc>
              <a:spcBef>
                <a:spcPts val="0"/>
              </a:spcBef>
              <a:buFont typeface="+mj-lt"/>
              <a:buAutoNum type="alphaLcPeriod"/>
            </a:pPr>
            <a:r>
              <a:rPr lang="en-US" sz="1600" dirty="0"/>
              <a:t>NASA SOFRS Flight Request (FR_22M033)</a:t>
            </a:r>
          </a:p>
          <a:p>
            <a:pPr marL="1152525" lvl="2" indent="-238125">
              <a:lnSpc>
                <a:spcPct val="120000"/>
              </a:lnSpc>
              <a:spcBef>
                <a:spcPts val="0"/>
              </a:spcBef>
              <a:buFont typeface="+mj-lt"/>
              <a:buAutoNum type="alphaLcPeriod"/>
            </a:pPr>
            <a:r>
              <a:rPr lang="en-US" sz="1600" dirty="0"/>
              <a:t>Contract Aircraft &amp; UAS Experimenter Questionnaire</a:t>
            </a:r>
          </a:p>
          <a:p>
            <a:pPr marL="1152525" lvl="2" indent="-238125">
              <a:lnSpc>
                <a:spcPct val="120000"/>
              </a:lnSpc>
              <a:spcBef>
                <a:spcPts val="0"/>
              </a:spcBef>
              <a:buFont typeface="+mj-lt"/>
              <a:buAutoNum type="alphaLcPeriod"/>
            </a:pPr>
            <a:r>
              <a:rPr lang="en-US" sz="1600" dirty="0"/>
              <a:t>GSFC Request for Non-Ionizing Radiation Safety Committee Action Laser Radiation Source Questionnaire (GSFC 23-28L)</a:t>
            </a:r>
          </a:p>
          <a:p>
            <a:pPr marL="1152525" lvl="2" indent="-238125">
              <a:lnSpc>
                <a:spcPct val="120000"/>
              </a:lnSpc>
              <a:spcBef>
                <a:spcPts val="0"/>
              </a:spcBef>
              <a:buFont typeface="+mj-lt"/>
              <a:buAutoNum type="alphaLcPeriod"/>
            </a:pPr>
            <a:r>
              <a:rPr lang="en-US" sz="1600" dirty="0"/>
              <a:t>QNC Documents (Bruce Cook, Lawrence Corp, Allison Nussbaum, Jesse Barber)</a:t>
            </a:r>
          </a:p>
          <a:p>
            <a:pPr marL="1609725" lvl="3" indent="-238125">
              <a:lnSpc>
                <a:spcPct val="120000"/>
              </a:lnSpc>
              <a:spcBef>
                <a:spcPts val="0"/>
              </a:spcBef>
              <a:buFont typeface="+mj-lt"/>
              <a:buAutoNum type="alphaLcPeriod"/>
            </a:pPr>
            <a:r>
              <a:rPr lang="en-US" sz="1400" dirty="0"/>
              <a:t>Disclosure Statement for Crewmembers and Qualified Non-Crewmembers Flying on Board Government Aircraft Operated as Public Aircraft (Form 830-AOF-0111)</a:t>
            </a:r>
          </a:p>
          <a:p>
            <a:pPr marL="1609725" lvl="3" indent="-238125">
              <a:lnSpc>
                <a:spcPct val="120000"/>
              </a:lnSpc>
              <a:spcBef>
                <a:spcPts val="0"/>
              </a:spcBef>
              <a:buFont typeface="+mj-lt"/>
              <a:buAutoNum type="alphaLcPeriod"/>
            </a:pPr>
            <a:r>
              <a:rPr lang="en-US" sz="1400" dirty="0"/>
              <a:t> NASA GSFC Aircraft Operations Mandatory Aircraft Flight Safety Brief (Form 830-AOF-0122)</a:t>
            </a:r>
          </a:p>
          <a:p>
            <a:pPr marL="1609725" lvl="3" indent="-238125">
              <a:lnSpc>
                <a:spcPct val="120000"/>
              </a:lnSpc>
              <a:spcBef>
                <a:spcPts val="0"/>
              </a:spcBef>
              <a:buFont typeface="+mj-lt"/>
              <a:buAutoNum type="alphaLcPeriod"/>
            </a:pPr>
            <a:r>
              <a:rPr lang="en-US" sz="1400" dirty="0"/>
              <a:t> Supervisor permission to fly in support of the mission</a:t>
            </a:r>
          </a:p>
          <a:p>
            <a:pPr marL="1609725" lvl="3" indent="-238125">
              <a:lnSpc>
                <a:spcPct val="120000"/>
              </a:lnSpc>
              <a:spcBef>
                <a:spcPts val="0"/>
              </a:spcBef>
              <a:buFont typeface="+mj-lt"/>
              <a:buAutoNum type="alphaLcPeriod"/>
            </a:pPr>
            <a:r>
              <a:rPr lang="en-US" sz="1400" dirty="0"/>
              <a:t> JSC Medical Certification Determination</a:t>
            </a:r>
          </a:p>
          <a:p>
            <a:pPr marL="1609725" lvl="3" indent="-238125">
              <a:lnSpc>
                <a:spcPct val="120000"/>
              </a:lnSpc>
              <a:spcBef>
                <a:spcPts val="0"/>
              </a:spcBef>
              <a:buFont typeface="+mj-lt"/>
              <a:buAutoNum type="alphaLcPeriod"/>
            </a:pPr>
            <a:r>
              <a:rPr lang="en-US" sz="1400" dirty="0"/>
              <a:t> </a:t>
            </a:r>
            <a:r>
              <a:rPr lang="en-US" sz="1400" dirty="0" err="1"/>
              <a:t>Satern</a:t>
            </a:r>
            <a:r>
              <a:rPr lang="en-US" sz="1400" dirty="0"/>
              <a:t> “Qualified Non-Crewmember Training” certificate (course SMA-HQ-WBT-225)</a:t>
            </a:r>
          </a:p>
          <a:p>
            <a:pPr marL="1609725" lvl="3" indent="-238125">
              <a:lnSpc>
                <a:spcPct val="120000"/>
              </a:lnSpc>
              <a:spcBef>
                <a:spcPts val="0"/>
              </a:spcBef>
              <a:buFont typeface="+mj-lt"/>
              <a:buAutoNum type="alphaLcPeriod"/>
            </a:pPr>
            <a:r>
              <a:rPr lang="en-US" sz="1400" dirty="0"/>
              <a:t>NASA GSFC Medical Surveillance Clearance High-Risk Aviation Certification (B. Cook)</a:t>
            </a:r>
          </a:p>
          <a:p>
            <a:pPr marL="1609725" lvl="3" indent="-238125">
              <a:lnSpc>
                <a:spcPct val="120000"/>
              </a:lnSpc>
              <a:spcBef>
                <a:spcPts val="0"/>
              </a:spcBef>
              <a:buFont typeface="+mj-lt"/>
              <a:buAutoNum type="alphaLcPeriod"/>
            </a:pPr>
            <a:r>
              <a:rPr lang="en-US" sz="1400" dirty="0"/>
              <a:t>NASA GSFC Hearing test submitted to NASA Hearing Conservation Program (B. Cook)</a:t>
            </a:r>
          </a:p>
          <a:p>
            <a:pPr marL="1152525" lvl="2" indent="-238125">
              <a:lnSpc>
                <a:spcPct val="120000"/>
              </a:lnSpc>
              <a:spcBef>
                <a:spcPts val="0"/>
              </a:spcBef>
              <a:buFont typeface="+mj-lt"/>
              <a:buAutoNum type="alphaLcPeriod"/>
            </a:pPr>
            <a:r>
              <a:rPr lang="en-US" sz="1600" dirty="0"/>
              <a:t>NEPA Record of Environmental Consideration (REC)</a:t>
            </a:r>
          </a:p>
          <a:p>
            <a:pPr marL="1152525" lvl="2" indent="-238125">
              <a:lnSpc>
                <a:spcPct val="120000"/>
              </a:lnSpc>
              <a:spcBef>
                <a:spcPts val="0"/>
              </a:spcBef>
              <a:buFont typeface="+mj-lt"/>
              <a:buAutoNum type="alphaLcPeriod"/>
            </a:pPr>
            <a:endParaRPr lang="en-US" sz="1600" dirty="0"/>
          </a:p>
          <a:p>
            <a:pPr marL="914400" lvl="2" indent="0">
              <a:lnSpc>
                <a:spcPct val="120000"/>
              </a:lnSpc>
              <a:spcBef>
                <a:spcPts val="0"/>
              </a:spcBef>
              <a:buNone/>
            </a:pPr>
            <a:endParaRPr lang="en-US" sz="1200" dirty="0"/>
          </a:p>
          <a:p>
            <a:pPr marL="1152525" lvl="2" indent="-238125">
              <a:lnSpc>
                <a:spcPct val="120000"/>
              </a:lnSpc>
              <a:spcBef>
                <a:spcPts val="0"/>
              </a:spcBef>
              <a:buFont typeface="+mj-lt"/>
              <a:buAutoNum type="alphaLcPeriod"/>
            </a:pPr>
            <a:endParaRPr lang="en-US" sz="1200" dirty="0"/>
          </a:p>
        </p:txBody>
      </p:sp>
    </p:spTree>
    <p:extLst>
      <p:ext uri="{BB962C8B-B14F-4D97-AF65-F5344CB8AC3E}">
        <p14:creationId xmlns:p14="http://schemas.microsoft.com/office/powerpoint/2010/main" val="1659892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E1BE4-7A31-BA4E-ABB1-574FED83C6ED}"/>
              </a:ext>
            </a:extLst>
          </p:cNvPr>
          <p:cNvSpPr>
            <a:spLocks noGrp="1"/>
          </p:cNvSpPr>
          <p:nvPr>
            <p:ph type="title"/>
          </p:nvPr>
        </p:nvSpPr>
        <p:spPr/>
        <p:txBody>
          <a:bodyPr/>
          <a:lstStyle/>
          <a:p>
            <a:pPr algn="ctr"/>
            <a:r>
              <a:rPr lang="en-US" dirty="0"/>
              <a:t>10) Special Weather Conditions</a:t>
            </a:r>
          </a:p>
        </p:txBody>
      </p:sp>
      <p:sp>
        <p:nvSpPr>
          <p:cNvPr id="3" name="Content Placeholder 2">
            <a:extLst>
              <a:ext uri="{FF2B5EF4-FFF2-40B4-BE49-F238E27FC236}">
                <a16:creationId xmlns:a16="http://schemas.microsoft.com/office/drawing/2014/main" id="{0177F644-3BE6-A74D-BD87-28A3FDD62062}"/>
              </a:ext>
            </a:extLst>
          </p:cNvPr>
          <p:cNvSpPr>
            <a:spLocks noGrp="1"/>
          </p:cNvSpPr>
          <p:nvPr>
            <p:ph idx="1"/>
          </p:nvPr>
        </p:nvSpPr>
        <p:spPr/>
        <p:txBody>
          <a:bodyPr>
            <a:normAutofit/>
          </a:bodyPr>
          <a:lstStyle/>
          <a:p>
            <a:r>
              <a:rPr lang="en-US" sz="2000" dirty="0"/>
              <a:t>Data will be acquired during daylight hours, ideally within 3 hours of solar noon</a:t>
            </a:r>
          </a:p>
          <a:p>
            <a:r>
              <a:rPr lang="en-US" sz="2000" dirty="0"/>
              <a:t>Prefer cloud-free conditions, but can acquire useful science data under clouds</a:t>
            </a:r>
          </a:p>
          <a:p>
            <a:r>
              <a:rPr lang="en-US" sz="2000" dirty="0"/>
              <a:t>Can fly through precipitation events, but will not be able to collect useful science data</a:t>
            </a:r>
          </a:p>
          <a:p>
            <a:r>
              <a:rPr lang="en-US" sz="2000" dirty="0"/>
              <a:t>Data quality is reduced following precipitation events and in presence of ground fog</a:t>
            </a:r>
          </a:p>
          <a:p>
            <a:endParaRPr lang="en-US" sz="2000" dirty="0"/>
          </a:p>
        </p:txBody>
      </p:sp>
    </p:spTree>
    <p:extLst>
      <p:ext uri="{BB962C8B-B14F-4D97-AF65-F5344CB8AC3E}">
        <p14:creationId xmlns:p14="http://schemas.microsoft.com/office/powerpoint/2010/main" val="1541946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9B1C7-168A-AE46-909C-81D4A83675C7}"/>
              </a:ext>
            </a:extLst>
          </p:cNvPr>
          <p:cNvSpPr>
            <a:spLocks noGrp="1"/>
          </p:cNvSpPr>
          <p:nvPr>
            <p:ph type="title"/>
          </p:nvPr>
        </p:nvSpPr>
        <p:spPr>
          <a:xfrm>
            <a:off x="838200" y="255811"/>
            <a:ext cx="10515600" cy="1325563"/>
          </a:xfrm>
        </p:spPr>
        <p:txBody>
          <a:bodyPr>
            <a:normAutofit/>
          </a:bodyPr>
          <a:lstStyle/>
          <a:p>
            <a:pPr algn="ctr"/>
            <a:r>
              <a:rPr lang="en-US" sz="3600" dirty="0"/>
              <a:t>NASA WFF Operational Readiness Review (ORR)</a:t>
            </a:r>
          </a:p>
        </p:txBody>
      </p:sp>
      <p:sp>
        <p:nvSpPr>
          <p:cNvPr id="3" name="Content Placeholder 2">
            <a:extLst>
              <a:ext uri="{FF2B5EF4-FFF2-40B4-BE49-F238E27FC236}">
                <a16:creationId xmlns:a16="http://schemas.microsoft.com/office/drawing/2014/main" id="{8D9298B4-B0A0-2744-BD55-B50375ED3912}"/>
              </a:ext>
            </a:extLst>
          </p:cNvPr>
          <p:cNvSpPr>
            <a:spLocks noGrp="1"/>
          </p:cNvSpPr>
          <p:nvPr>
            <p:ph idx="1"/>
          </p:nvPr>
        </p:nvSpPr>
        <p:spPr>
          <a:xfrm>
            <a:off x="838200" y="1581374"/>
            <a:ext cx="10515600" cy="5020815"/>
          </a:xfrm>
        </p:spPr>
        <p:txBody>
          <a:bodyPr>
            <a:normAutofit/>
          </a:bodyPr>
          <a:lstStyle/>
          <a:p>
            <a:pPr marL="0" indent="0">
              <a:buNone/>
            </a:pPr>
            <a:r>
              <a:rPr lang="en-US" sz="2000" dirty="0"/>
              <a:t>A 5-7 member NASA-convened panel that reviews the operational requirements for a specific flight or campaign. ORR’s are conducted for single aircraft conducting a mission. </a:t>
            </a:r>
          </a:p>
          <a:p>
            <a:pPr marL="0" indent="0">
              <a:buNone/>
            </a:pPr>
            <a:r>
              <a:rPr lang="en-US" sz="2000" dirty="0"/>
              <a:t>The following items shall be presented for review:</a:t>
            </a:r>
          </a:p>
          <a:p>
            <a:pPr marL="800100" lvl="1" indent="-342900">
              <a:buFont typeface="+mj-lt"/>
              <a:buAutoNum type="arabicParenR"/>
            </a:pPr>
            <a:r>
              <a:rPr lang="en-US" sz="1600" dirty="0"/>
              <a:t>Science mission requirements</a:t>
            </a:r>
          </a:p>
          <a:p>
            <a:pPr marL="800100" lvl="1" indent="-342900">
              <a:buFont typeface="+mj-lt"/>
              <a:buAutoNum type="arabicParenR"/>
            </a:pPr>
            <a:r>
              <a:rPr lang="en-US" sz="1600" dirty="0"/>
              <a:t>Science payload and operations </a:t>
            </a:r>
          </a:p>
          <a:p>
            <a:pPr marL="800100" lvl="1" indent="-342900">
              <a:buFont typeface="+mj-lt"/>
              <a:buAutoNum type="arabicParenR"/>
            </a:pPr>
            <a:r>
              <a:rPr lang="en-US" sz="1600" dirty="0"/>
              <a:t>Flight operations procedures</a:t>
            </a:r>
          </a:p>
          <a:p>
            <a:pPr marL="800100" lvl="1" indent="-342900">
              <a:buFont typeface="+mj-lt"/>
              <a:buAutoNum type="arabicParenR"/>
            </a:pPr>
            <a:r>
              <a:rPr lang="en-US" sz="1600" dirty="0"/>
              <a:t>Operational Go/No-Go criteria</a:t>
            </a:r>
          </a:p>
          <a:p>
            <a:pPr marL="800100" lvl="1" indent="-342900">
              <a:buFont typeface="+mj-lt"/>
              <a:buAutoNum type="arabicParenR"/>
            </a:pPr>
            <a:r>
              <a:rPr lang="en-US" sz="1600" dirty="0"/>
              <a:t>Pilot qualifications, medicals, flight operations training, and flight manuals</a:t>
            </a:r>
          </a:p>
          <a:p>
            <a:pPr marL="800100" lvl="1" indent="-342900">
              <a:buFont typeface="+mj-lt"/>
              <a:buAutoNum type="arabicParenR"/>
            </a:pPr>
            <a:r>
              <a:rPr lang="en-US" sz="1600" dirty="0"/>
              <a:t>Aircraft configuration</a:t>
            </a:r>
          </a:p>
          <a:p>
            <a:pPr marL="800100" lvl="1" indent="-342900">
              <a:buFont typeface="+mj-lt"/>
              <a:buAutoNum type="arabicParenR"/>
            </a:pPr>
            <a:r>
              <a:rPr lang="en-US" sz="1600" dirty="0"/>
              <a:t>Aircraft maintenance</a:t>
            </a:r>
          </a:p>
          <a:p>
            <a:pPr marL="800100" lvl="1" indent="-342900">
              <a:buFont typeface="+mj-lt"/>
              <a:buAutoNum type="arabicParenR"/>
            </a:pPr>
            <a:r>
              <a:rPr lang="en-US" sz="1600" dirty="0"/>
              <a:t>Payload combination</a:t>
            </a:r>
          </a:p>
          <a:p>
            <a:pPr marL="800100" lvl="1" indent="-342900">
              <a:buFont typeface="+mj-lt"/>
              <a:buAutoNum type="arabicParenR"/>
            </a:pPr>
            <a:r>
              <a:rPr lang="en-US" sz="1600" dirty="0"/>
              <a:t>Status of reviews and required documents</a:t>
            </a:r>
          </a:p>
          <a:p>
            <a:pPr marL="800100" lvl="1" indent="-342900">
              <a:buFont typeface="+mj-lt"/>
              <a:buAutoNum type="arabicParenR"/>
            </a:pPr>
            <a:r>
              <a:rPr lang="en-US" sz="1600" dirty="0"/>
              <a:t>Special weather conditions</a:t>
            </a:r>
          </a:p>
          <a:p>
            <a:pPr marL="800100" lvl="1" indent="-342900">
              <a:buFont typeface="+mj-lt"/>
              <a:buAutoNum type="arabicParenR"/>
            </a:pPr>
            <a:r>
              <a:rPr lang="en-US" sz="1600" dirty="0"/>
              <a:t>Instrument check flight plan</a:t>
            </a:r>
          </a:p>
          <a:p>
            <a:pPr marL="800100" lvl="1" indent="-342900">
              <a:buFont typeface="+mj-lt"/>
              <a:buAutoNum type="arabicParenR"/>
            </a:pPr>
            <a:r>
              <a:rPr lang="en-US" sz="1600" dirty="0"/>
              <a:t>Logistics plan</a:t>
            </a:r>
          </a:p>
          <a:p>
            <a:pPr marL="800100" lvl="1" indent="-342900">
              <a:buFont typeface="+mj-lt"/>
              <a:buAutoNum type="arabicParenR"/>
            </a:pPr>
            <a:r>
              <a:rPr lang="en-US" sz="1600" dirty="0"/>
              <a:t>Mishap Preparedness Contingency Plan (MPCP)</a:t>
            </a:r>
            <a:endParaRPr lang="en-US" dirty="0"/>
          </a:p>
          <a:p>
            <a:endParaRPr lang="en-US" sz="2000" dirty="0"/>
          </a:p>
        </p:txBody>
      </p:sp>
      <p:pic>
        <p:nvPicPr>
          <p:cNvPr id="4" name="Picture 14" descr="NASA meatball">
            <a:extLst>
              <a:ext uri="{FF2B5EF4-FFF2-40B4-BE49-F238E27FC236}">
                <a16:creationId xmlns:a16="http://schemas.microsoft.com/office/drawing/2014/main" id="{8CFFAFAB-DA0D-5F4E-9458-15F7BF260DB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5750" y="428055"/>
            <a:ext cx="1104900" cy="981075"/>
          </a:xfrm>
          <a:prstGeom prst="rect">
            <a:avLst/>
          </a:prstGeom>
          <a:noFill/>
          <a:ln w="9525">
            <a:noFill/>
            <a:miter lim="800000"/>
            <a:headEnd/>
            <a:tailEnd/>
          </a:ln>
        </p:spPr>
      </p:pic>
      <p:pic>
        <p:nvPicPr>
          <p:cNvPr id="5" name="Picture 2">
            <a:extLst>
              <a:ext uri="{FF2B5EF4-FFF2-40B4-BE49-F238E27FC236}">
                <a16:creationId xmlns:a16="http://schemas.microsoft.com/office/drawing/2014/main" id="{65BFC9CD-3203-9B48-96EC-E7BD50C4CE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92155" y="451763"/>
            <a:ext cx="923290" cy="933656"/>
          </a:xfrm>
          <a:prstGeom prst="rect">
            <a:avLst/>
          </a:prstGeom>
          <a:noFill/>
          <a:ln w="9525">
            <a:noFill/>
            <a:miter lim="800000"/>
            <a:headEnd/>
            <a:tailEnd/>
          </a:ln>
          <a:effectLst/>
        </p:spPr>
      </p:pic>
    </p:spTree>
    <p:extLst>
      <p:ext uri="{BB962C8B-B14F-4D97-AF65-F5344CB8AC3E}">
        <p14:creationId xmlns:p14="http://schemas.microsoft.com/office/powerpoint/2010/main" val="4205692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8AFE-9C05-E04E-823D-34A00F45BAE3}"/>
              </a:ext>
            </a:extLst>
          </p:cNvPr>
          <p:cNvSpPr>
            <a:spLocks noGrp="1"/>
          </p:cNvSpPr>
          <p:nvPr>
            <p:ph type="title"/>
          </p:nvPr>
        </p:nvSpPr>
        <p:spPr/>
        <p:txBody>
          <a:bodyPr/>
          <a:lstStyle/>
          <a:p>
            <a:pPr algn="ctr"/>
            <a:r>
              <a:rPr lang="en-US" dirty="0"/>
              <a:t>11) Instrument Check Flight Plan</a:t>
            </a:r>
          </a:p>
        </p:txBody>
      </p:sp>
      <p:sp>
        <p:nvSpPr>
          <p:cNvPr id="3" name="Content Placeholder 2">
            <a:extLst>
              <a:ext uri="{FF2B5EF4-FFF2-40B4-BE49-F238E27FC236}">
                <a16:creationId xmlns:a16="http://schemas.microsoft.com/office/drawing/2014/main" id="{480CED96-8C5B-384F-8116-51DFC2AAB1EA}"/>
              </a:ext>
            </a:extLst>
          </p:cNvPr>
          <p:cNvSpPr>
            <a:spLocks noGrp="1"/>
          </p:cNvSpPr>
          <p:nvPr>
            <p:ph idx="1"/>
          </p:nvPr>
        </p:nvSpPr>
        <p:spPr>
          <a:xfrm>
            <a:off x="838200" y="1595120"/>
            <a:ext cx="5552440" cy="5029200"/>
          </a:xfrm>
        </p:spPr>
        <p:txBody>
          <a:bodyPr>
            <a:normAutofit/>
          </a:bodyPr>
          <a:lstStyle/>
          <a:p>
            <a:pPr>
              <a:lnSpc>
                <a:spcPct val="100000"/>
              </a:lnSpc>
              <a:spcBef>
                <a:spcPts val="0"/>
              </a:spcBef>
              <a:spcAft>
                <a:spcPts val="1200"/>
              </a:spcAft>
            </a:pPr>
            <a:r>
              <a:rPr lang="en-US" sz="2000" dirty="0"/>
              <a:t>Test power-up and science instruments on ground following engine start</a:t>
            </a:r>
          </a:p>
          <a:p>
            <a:pPr>
              <a:lnSpc>
                <a:spcPct val="100000"/>
              </a:lnSpc>
              <a:spcBef>
                <a:spcPts val="0"/>
              </a:spcBef>
              <a:spcAft>
                <a:spcPts val="1200"/>
              </a:spcAft>
            </a:pPr>
            <a:r>
              <a:rPr lang="en-US" sz="2000" dirty="0"/>
              <a:t>Perform boresight pattern over urban area in Harrisonburg, VA, with pitched roofs</a:t>
            </a:r>
          </a:p>
          <a:p>
            <a:pPr>
              <a:lnSpc>
                <a:spcPct val="100000"/>
              </a:lnSpc>
              <a:spcBef>
                <a:spcPts val="0"/>
              </a:spcBef>
              <a:spcAft>
                <a:spcPts val="1200"/>
              </a:spcAft>
            </a:pPr>
            <a:r>
              <a:rPr lang="en-US" sz="2000" dirty="0"/>
              <a:t>Evaluate data prior to deployment</a:t>
            </a:r>
          </a:p>
          <a:p>
            <a:pPr>
              <a:lnSpc>
                <a:spcPct val="100000"/>
              </a:lnSpc>
              <a:spcBef>
                <a:spcPts val="0"/>
              </a:spcBef>
              <a:spcAft>
                <a:spcPts val="1200"/>
              </a:spcAft>
            </a:pPr>
            <a:endParaRPr lang="en-US" sz="2000" dirty="0"/>
          </a:p>
        </p:txBody>
      </p:sp>
      <p:pic>
        <p:nvPicPr>
          <p:cNvPr id="8" name="Picture 7">
            <a:extLst>
              <a:ext uri="{FF2B5EF4-FFF2-40B4-BE49-F238E27FC236}">
                <a16:creationId xmlns:a16="http://schemas.microsoft.com/office/drawing/2014/main" id="{BACAC06E-5DE2-2E48-8B8C-2C66695CCF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9227" y="1500385"/>
            <a:ext cx="5241703" cy="5029200"/>
          </a:xfrm>
          <a:prstGeom prst="rect">
            <a:avLst/>
          </a:prstGeom>
        </p:spPr>
      </p:pic>
    </p:spTree>
    <p:extLst>
      <p:ext uri="{BB962C8B-B14F-4D97-AF65-F5344CB8AC3E}">
        <p14:creationId xmlns:p14="http://schemas.microsoft.com/office/powerpoint/2010/main" val="3567618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2B9D-BAF7-2A40-A46B-25893B05A446}"/>
              </a:ext>
            </a:extLst>
          </p:cNvPr>
          <p:cNvSpPr>
            <a:spLocks noGrp="1"/>
          </p:cNvSpPr>
          <p:nvPr>
            <p:ph type="title"/>
          </p:nvPr>
        </p:nvSpPr>
        <p:spPr/>
        <p:txBody>
          <a:bodyPr/>
          <a:lstStyle/>
          <a:p>
            <a:pPr algn="ctr"/>
            <a:r>
              <a:rPr lang="en-US" dirty="0"/>
              <a:t>12) Logistics Plan</a:t>
            </a:r>
          </a:p>
        </p:txBody>
      </p:sp>
      <p:sp>
        <p:nvSpPr>
          <p:cNvPr id="3" name="Content Placeholder 2">
            <a:extLst>
              <a:ext uri="{FF2B5EF4-FFF2-40B4-BE49-F238E27FC236}">
                <a16:creationId xmlns:a16="http://schemas.microsoft.com/office/drawing/2014/main" id="{EF80FD85-82FE-9E4C-A380-18A70B49D02B}"/>
              </a:ext>
            </a:extLst>
          </p:cNvPr>
          <p:cNvSpPr>
            <a:spLocks noGrp="1"/>
          </p:cNvSpPr>
          <p:nvPr>
            <p:ph idx="1"/>
          </p:nvPr>
        </p:nvSpPr>
        <p:spPr>
          <a:xfrm>
            <a:off x="838200" y="1595120"/>
            <a:ext cx="10688392" cy="5029200"/>
          </a:xfrm>
        </p:spPr>
        <p:txBody>
          <a:bodyPr>
            <a:normAutofit/>
          </a:bodyPr>
          <a:lstStyle/>
          <a:p>
            <a:r>
              <a:rPr lang="en-US" sz="2000" dirty="0"/>
              <a:t>I&amp;T and a instrument check flight will take place in Bridgewater, VA, during the week of 27 June 2022.</a:t>
            </a:r>
          </a:p>
          <a:p>
            <a:r>
              <a:rPr lang="en-US" sz="2000" dirty="0"/>
              <a:t>Pilots, aircraft and G-LiHT will transit from VA to AK after instrument check flight and meet NASA instrument operators in Kodiak, AK, on 6 July 2022.  There will be no stops in Canada during transit to/from AK.</a:t>
            </a:r>
          </a:p>
          <a:p>
            <a:r>
              <a:rPr lang="en-US" sz="2000" dirty="0"/>
              <a:t>NASA QNC G-LiHT Instrument Operators will fly commercial airlines to/from Kodiak, AK. </a:t>
            </a:r>
          </a:p>
          <a:p>
            <a:r>
              <a:rPr lang="en-US" sz="2000" dirty="0"/>
              <a:t>Approximately 50 flight hours are committed to transit and science flight hours, beginning 7 July 2022.</a:t>
            </a:r>
          </a:p>
          <a:p>
            <a:r>
              <a:rPr lang="en-US" sz="2000" dirty="0"/>
              <a:t>Return to home base and de-integration will take place in Bridgewater, VA, after a ~21 d field campaign in AK.</a:t>
            </a:r>
          </a:p>
        </p:txBody>
      </p:sp>
    </p:spTree>
    <p:extLst>
      <p:ext uri="{BB962C8B-B14F-4D97-AF65-F5344CB8AC3E}">
        <p14:creationId xmlns:p14="http://schemas.microsoft.com/office/powerpoint/2010/main" val="3286425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2868-579E-0B4B-ACDD-EC23DA4938EA}"/>
              </a:ext>
            </a:extLst>
          </p:cNvPr>
          <p:cNvSpPr>
            <a:spLocks noGrp="1"/>
          </p:cNvSpPr>
          <p:nvPr>
            <p:ph type="title"/>
          </p:nvPr>
        </p:nvSpPr>
        <p:spPr>
          <a:xfrm>
            <a:off x="1" y="365125"/>
            <a:ext cx="12192000" cy="1325563"/>
          </a:xfrm>
        </p:spPr>
        <p:txBody>
          <a:bodyPr/>
          <a:lstStyle/>
          <a:p>
            <a:pPr algn="ctr"/>
            <a:r>
              <a:rPr lang="en-US" dirty="0"/>
              <a:t>13) Mishap Preparedness Contingency Plan</a:t>
            </a:r>
          </a:p>
        </p:txBody>
      </p:sp>
      <p:sp>
        <p:nvSpPr>
          <p:cNvPr id="3" name="Content Placeholder 2">
            <a:extLst>
              <a:ext uri="{FF2B5EF4-FFF2-40B4-BE49-F238E27FC236}">
                <a16:creationId xmlns:a16="http://schemas.microsoft.com/office/drawing/2014/main" id="{F214A66A-4A76-1E42-91DB-14531E861980}"/>
              </a:ext>
            </a:extLst>
          </p:cNvPr>
          <p:cNvSpPr>
            <a:spLocks noGrp="1"/>
          </p:cNvSpPr>
          <p:nvPr>
            <p:ph idx="1"/>
          </p:nvPr>
        </p:nvSpPr>
        <p:spPr>
          <a:xfrm>
            <a:off x="838200" y="1592132"/>
            <a:ext cx="10515600" cy="5056094"/>
          </a:xfrm>
        </p:spPr>
        <p:txBody>
          <a:bodyPr>
            <a:normAutofit/>
          </a:bodyPr>
          <a:lstStyle/>
          <a:p>
            <a:pPr>
              <a:spcBef>
                <a:spcPct val="0"/>
              </a:spcBef>
              <a:spcAft>
                <a:spcPts val="1200"/>
              </a:spcAft>
            </a:pPr>
            <a:r>
              <a:rPr lang="en-US" altLang="x-none" sz="2000" dirty="0">
                <a:ea typeface="ＭＳ Ｐゴシック" charset="-128"/>
              </a:rPr>
              <a:t>Risks/Hazard Analysis</a:t>
            </a:r>
          </a:p>
          <a:p>
            <a:pPr lvl="1">
              <a:spcBef>
                <a:spcPct val="0"/>
              </a:spcBef>
              <a:spcAft>
                <a:spcPts val="1200"/>
              </a:spcAft>
              <a:buFont typeface="Courier New" charset="0"/>
              <a:buChar char="o"/>
            </a:pPr>
            <a:r>
              <a:rPr lang="en-US" altLang="x-none" sz="1600" dirty="0">
                <a:ea typeface="ＭＳ Ｐゴシック" charset="-128"/>
              </a:rPr>
              <a:t>Terrain – We will review flight plans prior to deployment, and the aircraft GPS provides terrain awareness information.</a:t>
            </a:r>
          </a:p>
          <a:p>
            <a:pPr lvl="1">
              <a:spcBef>
                <a:spcPct val="0"/>
              </a:spcBef>
              <a:spcAft>
                <a:spcPts val="1200"/>
              </a:spcAft>
              <a:buFont typeface="Courier New" charset="0"/>
              <a:buChar char="o"/>
            </a:pPr>
            <a:r>
              <a:rPr lang="en-US" altLang="x-none" sz="1600" dirty="0">
                <a:ea typeface="ＭＳ Ｐゴシック" charset="-128"/>
              </a:rPr>
              <a:t>Weather – Although we will be targeting clear skies on days, we have the ability operate in complete overcast as long as we fly 500 feet below the clouds (FAA cloud clearance requirement for Class G airspace).  Data collection will be discontinued if we encounter precipitation or ground fog.</a:t>
            </a:r>
          </a:p>
          <a:p>
            <a:pPr lvl="1">
              <a:spcBef>
                <a:spcPct val="0"/>
              </a:spcBef>
              <a:spcAft>
                <a:spcPts val="1200"/>
              </a:spcAft>
              <a:buFont typeface="Courier New" charset="0"/>
              <a:buChar char="o"/>
            </a:pPr>
            <a:r>
              <a:rPr lang="en-US" altLang="x-none" sz="1600" dirty="0">
                <a:ea typeface="ＭＳ Ｐゴシック" charset="-128"/>
              </a:rPr>
              <a:t>Electrical – The aircraft is equipped with 150A of 28 VDC and 3000W of 115 VAC.  A military grade connector will be used to connect G-LiHT to the DC circuit, and laptops for communicating with G-LiHT will be connected to the AC circuit.  G-</a:t>
            </a:r>
            <a:r>
              <a:rPr lang="en-US" altLang="x-none" sz="1600" dirty="0" err="1">
                <a:ea typeface="ＭＳ Ｐゴシック" charset="-128"/>
              </a:rPr>
              <a:t>LiHT</a:t>
            </a:r>
            <a:r>
              <a:rPr lang="en-US" altLang="en-US" sz="1600" dirty="0" err="1">
                <a:ea typeface="ＭＳ Ｐゴシック" charset="-128"/>
              </a:rPr>
              <a:t>’</a:t>
            </a:r>
            <a:r>
              <a:rPr lang="en-US" altLang="x-none" sz="1600" dirty="0" err="1">
                <a:ea typeface="ＭＳ Ｐゴシック" charset="-128"/>
              </a:rPr>
              <a:t>s</a:t>
            </a:r>
            <a:r>
              <a:rPr lang="en-US" altLang="x-none" sz="1600" dirty="0">
                <a:ea typeface="ＭＳ Ｐゴシック" charset="-128"/>
              </a:rPr>
              <a:t> maximum, continuous power requirement is ~15 A.</a:t>
            </a:r>
          </a:p>
          <a:p>
            <a:pPr lvl="1">
              <a:spcBef>
                <a:spcPct val="0"/>
              </a:spcBef>
              <a:spcAft>
                <a:spcPts val="1200"/>
              </a:spcAft>
              <a:buFont typeface="Courier New" charset="0"/>
              <a:buChar char="o"/>
            </a:pPr>
            <a:r>
              <a:rPr lang="en-US" altLang="x-none" sz="1600" dirty="0">
                <a:ea typeface="ＭＳ Ｐゴシック" charset="-128"/>
              </a:rPr>
              <a:t>RFI – An RFI check will be performed during I&amp;T.</a:t>
            </a:r>
          </a:p>
          <a:p>
            <a:pPr>
              <a:spcBef>
                <a:spcPct val="0"/>
              </a:spcBef>
              <a:spcAft>
                <a:spcPts val="600"/>
              </a:spcAft>
            </a:pPr>
            <a:r>
              <a:rPr lang="en-US" altLang="x-none" sz="2000" dirty="0">
                <a:ea typeface="ＭＳ Ｐゴシック" charset="-128"/>
              </a:rPr>
              <a:t>Safety Briefings to all participants</a:t>
            </a:r>
          </a:p>
          <a:p>
            <a:pPr lvl="1">
              <a:spcBef>
                <a:spcPct val="0"/>
              </a:spcBef>
              <a:spcAft>
                <a:spcPts val="600"/>
              </a:spcAft>
              <a:buFont typeface="Courier New" charset="0"/>
              <a:buChar char="o"/>
            </a:pPr>
            <a:r>
              <a:rPr lang="en-US" altLang="x-none" sz="1600" dirty="0">
                <a:ea typeface="ＭＳ Ｐゴシック" charset="-128"/>
              </a:rPr>
              <a:t>Flight plans will be reviewed prior to departure</a:t>
            </a:r>
          </a:p>
          <a:p>
            <a:pPr lvl="1">
              <a:spcBef>
                <a:spcPct val="0"/>
              </a:spcBef>
              <a:spcAft>
                <a:spcPts val="600"/>
              </a:spcAft>
              <a:buFont typeface="Courier New" charset="0"/>
              <a:buChar char="o"/>
            </a:pPr>
            <a:r>
              <a:rPr lang="en-US" altLang="x-none" sz="1600" dirty="0">
                <a:ea typeface="ＭＳ Ｐゴシック" charset="-128"/>
              </a:rPr>
              <a:t>Pilot with provide safety and egress briefing to all passengers</a:t>
            </a:r>
          </a:p>
          <a:p>
            <a:pPr>
              <a:spcBef>
                <a:spcPct val="0"/>
              </a:spcBef>
              <a:spcAft>
                <a:spcPts val="600"/>
              </a:spcAft>
            </a:pPr>
            <a:r>
              <a:rPr lang="en-US" altLang="x-none" sz="2000" dirty="0">
                <a:ea typeface="ＭＳ Ｐゴシック" charset="-128"/>
              </a:rPr>
              <a:t>Flight Manifest</a:t>
            </a:r>
          </a:p>
          <a:p>
            <a:pPr lvl="1">
              <a:spcBef>
                <a:spcPct val="0"/>
              </a:spcBef>
              <a:spcAft>
                <a:spcPts val="600"/>
              </a:spcAft>
              <a:buFont typeface="Courier New" charset="0"/>
              <a:buChar char="o"/>
            </a:pPr>
            <a:r>
              <a:rPr lang="en-US" altLang="x-none" sz="1600" dirty="0">
                <a:ea typeface="ＭＳ Ｐゴシック" charset="-128"/>
              </a:rPr>
              <a:t>A manifest will be provided to Charles Juenger via text or email prior to takeoff with a list of everyone onboard, ETD, ETA, and departing and arriving airport.</a:t>
            </a:r>
            <a:endParaRPr lang="en-US" altLang="x-none" sz="2000" dirty="0">
              <a:ea typeface="ＭＳ Ｐゴシック" charset="-128"/>
            </a:endParaRPr>
          </a:p>
        </p:txBody>
      </p:sp>
    </p:spTree>
    <p:extLst>
      <p:ext uri="{BB962C8B-B14F-4D97-AF65-F5344CB8AC3E}">
        <p14:creationId xmlns:p14="http://schemas.microsoft.com/office/powerpoint/2010/main" val="1500939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14A66A-4A76-1E42-91DB-14531E861980}"/>
              </a:ext>
            </a:extLst>
          </p:cNvPr>
          <p:cNvSpPr>
            <a:spLocks noGrp="1"/>
          </p:cNvSpPr>
          <p:nvPr>
            <p:ph idx="1"/>
          </p:nvPr>
        </p:nvSpPr>
        <p:spPr>
          <a:xfrm>
            <a:off x="838200" y="1458686"/>
            <a:ext cx="10515600" cy="5399314"/>
          </a:xfrm>
        </p:spPr>
        <p:txBody>
          <a:bodyPr>
            <a:normAutofit fontScale="85000" lnSpcReduction="20000"/>
          </a:bodyPr>
          <a:lstStyle/>
          <a:p>
            <a:pPr>
              <a:lnSpc>
                <a:spcPct val="120000"/>
              </a:lnSpc>
              <a:spcBef>
                <a:spcPct val="0"/>
              </a:spcBef>
            </a:pPr>
            <a:r>
              <a:rPr lang="en-US" altLang="x-none" sz="2000" dirty="0">
                <a:ea typeface="ＭＳ Ｐゴシック" charset="-128"/>
              </a:rPr>
              <a:t>Pre-Accident plan</a:t>
            </a:r>
          </a:p>
          <a:p>
            <a:pPr lvl="1">
              <a:lnSpc>
                <a:spcPct val="120000"/>
              </a:lnSpc>
              <a:spcBef>
                <a:spcPct val="0"/>
              </a:spcBef>
              <a:buFont typeface="Courier New" charset="0"/>
              <a:buChar char="o"/>
            </a:pPr>
            <a:r>
              <a:rPr lang="en-US" altLang="x-none" sz="1600" dirty="0">
                <a:ea typeface="ＭＳ Ｐゴシック" charset="-128"/>
              </a:rPr>
              <a:t>Flight plan will be filed daily with appropriate regional Air Traffic Control (ATC)</a:t>
            </a:r>
          </a:p>
          <a:p>
            <a:pPr lvl="1">
              <a:lnSpc>
                <a:spcPct val="120000"/>
              </a:lnSpc>
              <a:spcBef>
                <a:spcPct val="0"/>
              </a:spcBef>
              <a:buFont typeface="Courier New" charset="0"/>
              <a:buChar char="o"/>
            </a:pPr>
            <a:r>
              <a:rPr lang="en-US" altLang="x-none" sz="1600" dirty="0">
                <a:ea typeface="ＭＳ Ｐゴシック" charset="-128"/>
              </a:rPr>
              <a:t>Dial 911 in case of emergency (pilot/operator cellphones and satellite phone)</a:t>
            </a:r>
          </a:p>
          <a:p>
            <a:pPr lvl="1">
              <a:lnSpc>
                <a:spcPct val="120000"/>
              </a:lnSpc>
              <a:spcBef>
                <a:spcPct val="0"/>
              </a:spcBef>
              <a:buFont typeface="Courier New" charset="0"/>
              <a:buChar char="o"/>
            </a:pPr>
            <a:r>
              <a:rPr lang="en-US" altLang="x-none" sz="1600" dirty="0">
                <a:ea typeface="ＭＳ Ｐゴシック" charset="-128"/>
              </a:rPr>
              <a:t>Garmin 696 can be used to provide location coordinates </a:t>
            </a:r>
          </a:p>
          <a:p>
            <a:pPr lvl="1">
              <a:lnSpc>
                <a:spcPct val="120000"/>
              </a:lnSpc>
              <a:spcBef>
                <a:spcPct val="0"/>
              </a:spcBef>
              <a:buFont typeface="Courier New" charset="0"/>
              <a:buChar char="o"/>
            </a:pPr>
            <a:r>
              <a:rPr lang="en-US" altLang="x-none" sz="1600" dirty="0">
                <a:ea typeface="ＭＳ Ｐゴシック" charset="-128"/>
              </a:rPr>
              <a:t>Satellite beacon will be used to track aircraft</a:t>
            </a:r>
          </a:p>
          <a:p>
            <a:pPr>
              <a:lnSpc>
                <a:spcPct val="120000"/>
              </a:lnSpc>
              <a:spcBef>
                <a:spcPts val="600"/>
              </a:spcBef>
              <a:buClr>
                <a:srgbClr val="996666"/>
              </a:buClr>
            </a:pPr>
            <a:r>
              <a:rPr lang="en-US" altLang="x-none" sz="2000" dirty="0">
                <a:solidFill>
                  <a:srgbClr val="000000"/>
                </a:solidFill>
                <a:ea typeface="ＭＳ Ｐゴシック" charset="-128"/>
              </a:rPr>
              <a:t>High-Altitude transit to study sites (&gt;10k ft AMSL, only pilots and QNC with high-risk medicals)</a:t>
            </a:r>
          </a:p>
          <a:p>
            <a:pPr lvl="1">
              <a:lnSpc>
                <a:spcPct val="120000"/>
              </a:lnSpc>
              <a:spcBef>
                <a:spcPct val="0"/>
              </a:spcBef>
              <a:buClr>
                <a:srgbClr val="99CCFF"/>
              </a:buClr>
              <a:buFont typeface="Courier New" charset="0"/>
              <a:buChar char="o"/>
            </a:pPr>
            <a:r>
              <a:rPr lang="en-US" altLang="x-none" sz="1600" dirty="0">
                <a:solidFill>
                  <a:srgbClr val="000000"/>
                </a:solidFill>
                <a:ea typeface="ＭＳ Ｐゴシック" charset="-128"/>
              </a:rPr>
              <a:t>Open camera port will be covered</a:t>
            </a:r>
          </a:p>
          <a:p>
            <a:pPr lvl="1">
              <a:lnSpc>
                <a:spcPct val="120000"/>
              </a:lnSpc>
              <a:spcBef>
                <a:spcPct val="0"/>
              </a:spcBef>
              <a:buClr>
                <a:srgbClr val="99CCFF"/>
              </a:buClr>
              <a:buFont typeface="Courier New" charset="0"/>
              <a:buChar char="o"/>
            </a:pPr>
            <a:r>
              <a:rPr lang="en-US" altLang="x-none" sz="1600" dirty="0">
                <a:solidFill>
                  <a:srgbClr val="000000"/>
                </a:solidFill>
                <a:ea typeface="ＭＳ Ｐゴシック" charset="-128"/>
              </a:rPr>
              <a:t>Pilot’s will be equipped with oxygen and blood-level monitoring sensors</a:t>
            </a:r>
            <a:endParaRPr lang="en-US" altLang="x-none" sz="2000" dirty="0">
              <a:solidFill>
                <a:srgbClr val="000000"/>
              </a:solidFill>
              <a:ea typeface="ＭＳ Ｐゴシック" charset="-128"/>
            </a:endParaRPr>
          </a:p>
          <a:p>
            <a:pPr lvl="0">
              <a:lnSpc>
                <a:spcPct val="120000"/>
              </a:lnSpc>
              <a:spcBef>
                <a:spcPts val="600"/>
              </a:spcBef>
              <a:buClr>
                <a:srgbClr val="996666"/>
              </a:buClr>
            </a:pPr>
            <a:r>
              <a:rPr lang="en-US" altLang="x-none" sz="2000" dirty="0">
                <a:solidFill>
                  <a:srgbClr val="000000"/>
                </a:solidFill>
                <a:ea typeface="ＭＳ Ｐゴシック" charset="-128"/>
              </a:rPr>
              <a:t>Emergency Survival Kit</a:t>
            </a:r>
          </a:p>
          <a:p>
            <a:pPr lvl="1">
              <a:lnSpc>
                <a:spcPct val="120000"/>
              </a:lnSpc>
              <a:spcBef>
                <a:spcPct val="0"/>
              </a:spcBef>
              <a:buClr>
                <a:srgbClr val="996666"/>
              </a:buClr>
            </a:pPr>
            <a:r>
              <a:rPr lang="en-US" altLang="x-none" sz="1600" dirty="0">
                <a:solidFill>
                  <a:srgbClr val="000000"/>
                </a:solidFill>
                <a:ea typeface="ＭＳ Ｐゴシック" charset="-128"/>
              </a:rPr>
              <a:t>Communication devices (GCI cellphone and iridium sat phone, text with </a:t>
            </a:r>
            <a:r>
              <a:rPr lang="en-US" altLang="x-none" sz="1600" dirty="0" err="1">
                <a:solidFill>
                  <a:srgbClr val="000000"/>
                </a:solidFill>
                <a:ea typeface="ＭＳ Ｐゴシック" charset="-128"/>
              </a:rPr>
              <a:t>InReach</a:t>
            </a:r>
            <a:r>
              <a:rPr lang="en-US" altLang="x-none" sz="1600" dirty="0">
                <a:solidFill>
                  <a:srgbClr val="000000"/>
                </a:solidFill>
                <a:ea typeface="ＭＳ Ｐゴシック" charset="-128"/>
              </a:rPr>
              <a:t> Mini 2)</a:t>
            </a:r>
          </a:p>
          <a:p>
            <a:pPr lvl="1">
              <a:lnSpc>
                <a:spcPct val="120000"/>
              </a:lnSpc>
              <a:spcBef>
                <a:spcPct val="0"/>
              </a:spcBef>
              <a:buClr>
                <a:srgbClr val="996666"/>
              </a:buClr>
            </a:pPr>
            <a:r>
              <a:rPr lang="en-US" altLang="x-none" sz="1600" dirty="0">
                <a:solidFill>
                  <a:srgbClr val="000000"/>
                </a:solidFill>
                <a:ea typeface="ＭＳ Ｐゴシック" charset="-128"/>
              </a:rPr>
              <a:t>PLB (Ocean Signal PLB1, </a:t>
            </a:r>
            <a:r>
              <a:rPr lang="en-US" altLang="x-none" sz="1600" dirty="0" err="1">
                <a:solidFill>
                  <a:srgbClr val="000000"/>
                </a:solidFill>
                <a:ea typeface="ＭＳ Ｐゴシック" charset="-128"/>
              </a:rPr>
              <a:t>InReach</a:t>
            </a:r>
            <a:r>
              <a:rPr lang="en-US" altLang="x-none" sz="1600" dirty="0">
                <a:solidFill>
                  <a:srgbClr val="000000"/>
                </a:solidFill>
                <a:ea typeface="ＭＳ Ｐゴシック" charset="-128"/>
              </a:rPr>
              <a:t> Mini 2)</a:t>
            </a:r>
          </a:p>
          <a:p>
            <a:pPr lvl="1">
              <a:lnSpc>
                <a:spcPct val="120000"/>
              </a:lnSpc>
              <a:spcBef>
                <a:spcPct val="0"/>
              </a:spcBef>
              <a:buClr>
                <a:srgbClr val="996666"/>
              </a:buClr>
            </a:pPr>
            <a:r>
              <a:rPr lang="en-US" altLang="x-none" sz="1600" dirty="0">
                <a:solidFill>
                  <a:srgbClr val="000000"/>
                </a:solidFill>
                <a:ea typeface="ＭＳ Ｐゴシック" charset="-128"/>
              </a:rPr>
              <a:t>Signaling devices (flare, smoke, mirror, whistle)</a:t>
            </a:r>
          </a:p>
          <a:p>
            <a:pPr lvl="1">
              <a:lnSpc>
                <a:spcPct val="120000"/>
              </a:lnSpc>
              <a:spcBef>
                <a:spcPct val="0"/>
              </a:spcBef>
              <a:buClr>
                <a:srgbClr val="996666"/>
              </a:buClr>
            </a:pPr>
            <a:r>
              <a:rPr lang="en-US" altLang="x-none" sz="1600" dirty="0">
                <a:solidFill>
                  <a:srgbClr val="000000"/>
                </a:solidFill>
                <a:ea typeface="ＭＳ Ｐゴシック" charset="-128"/>
              </a:rPr>
              <a:t>Survival (folding saw, knife, lighter, headlamp, water purifier, paracord, mosquito spray, duct tape)</a:t>
            </a:r>
          </a:p>
          <a:p>
            <a:pPr lvl="1">
              <a:lnSpc>
                <a:spcPct val="120000"/>
              </a:lnSpc>
              <a:spcBef>
                <a:spcPct val="0"/>
              </a:spcBef>
              <a:buClr>
                <a:srgbClr val="996666"/>
              </a:buClr>
            </a:pPr>
            <a:r>
              <a:rPr lang="en-US" altLang="x-none" sz="1600" dirty="0">
                <a:solidFill>
                  <a:srgbClr val="000000"/>
                </a:solidFill>
                <a:ea typeface="ＭＳ Ｐゴシック" charset="-128"/>
              </a:rPr>
              <a:t>Orienteering device (compass)</a:t>
            </a:r>
          </a:p>
          <a:p>
            <a:pPr lvl="1">
              <a:lnSpc>
                <a:spcPct val="120000"/>
              </a:lnSpc>
              <a:spcBef>
                <a:spcPct val="0"/>
              </a:spcBef>
              <a:buClr>
                <a:srgbClr val="996666"/>
              </a:buClr>
            </a:pPr>
            <a:r>
              <a:rPr lang="en-US" altLang="x-none" sz="1600" dirty="0">
                <a:solidFill>
                  <a:srgbClr val="000000"/>
                </a:solidFill>
                <a:ea typeface="ＭＳ Ｐゴシック" charset="-128"/>
              </a:rPr>
              <a:t>Tarp shelter and personal </a:t>
            </a:r>
            <a:r>
              <a:rPr lang="en-US" altLang="x-none" sz="1600" dirty="0" err="1">
                <a:solidFill>
                  <a:srgbClr val="000000"/>
                </a:solidFill>
                <a:ea typeface="ＭＳ Ｐゴシック" charset="-128"/>
              </a:rPr>
              <a:t>bivy</a:t>
            </a:r>
            <a:endParaRPr lang="en-US" altLang="x-none" sz="1600" dirty="0">
              <a:solidFill>
                <a:srgbClr val="000000"/>
              </a:solidFill>
              <a:ea typeface="ＭＳ Ｐゴシック" charset="-128"/>
            </a:endParaRPr>
          </a:p>
          <a:p>
            <a:pPr lvl="1">
              <a:lnSpc>
                <a:spcPct val="120000"/>
              </a:lnSpc>
              <a:spcBef>
                <a:spcPct val="0"/>
              </a:spcBef>
              <a:buClr>
                <a:srgbClr val="996666"/>
              </a:buClr>
            </a:pPr>
            <a:r>
              <a:rPr lang="en-US" altLang="x-none" sz="1600" dirty="0">
                <a:solidFill>
                  <a:srgbClr val="000000"/>
                </a:solidFill>
                <a:ea typeface="ＭＳ Ｐゴシック" charset="-128"/>
              </a:rPr>
              <a:t>First aid/trauma kit </a:t>
            </a:r>
          </a:p>
          <a:p>
            <a:pPr lvl="1">
              <a:lnSpc>
                <a:spcPct val="120000"/>
              </a:lnSpc>
              <a:spcBef>
                <a:spcPct val="0"/>
              </a:spcBef>
              <a:buClr>
                <a:srgbClr val="996666"/>
              </a:buClr>
            </a:pPr>
            <a:r>
              <a:rPr lang="en-US" altLang="x-none" sz="1600" dirty="0">
                <a:solidFill>
                  <a:srgbClr val="000000"/>
                </a:solidFill>
                <a:ea typeface="ＭＳ Ｐゴシック" charset="-128"/>
              </a:rPr>
              <a:t>Water and snacks</a:t>
            </a:r>
          </a:p>
          <a:p>
            <a:pPr lvl="0">
              <a:lnSpc>
                <a:spcPct val="120000"/>
              </a:lnSpc>
              <a:spcBef>
                <a:spcPts val="600"/>
              </a:spcBef>
              <a:buClr>
                <a:srgbClr val="996666"/>
              </a:buClr>
            </a:pPr>
            <a:r>
              <a:rPr lang="en-US" altLang="x-none" sz="2000" dirty="0">
                <a:solidFill>
                  <a:srgbClr val="000000"/>
                </a:solidFill>
                <a:ea typeface="ＭＳ Ｐゴシック" charset="-128"/>
              </a:rPr>
              <a:t>Overwater operations (as necessary)</a:t>
            </a:r>
          </a:p>
          <a:p>
            <a:pPr lvl="1">
              <a:lnSpc>
                <a:spcPct val="120000"/>
              </a:lnSpc>
              <a:spcBef>
                <a:spcPct val="0"/>
              </a:spcBef>
              <a:buClr>
                <a:srgbClr val="996666"/>
              </a:buClr>
              <a:buFont typeface="Courier New" charset="0"/>
              <a:buChar char="o"/>
            </a:pPr>
            <a:r>
              <a:rPr lang="en-US" sz="1600" dirty="0"/>
              <a:t>Aircraft will be equipped with survival equipment (FAA approved life raft; US Coast Guard approved constant-wear life vest; personal location beacon; Emergency Locator Transmitter (ELT); signal flare; trauma and first aid kit) for overwater operations, in accordance with 14 CFR, Part 91, Section 509.</a:t>
            </a:r>
          </a:p>
        </p:txBody>
      </p:sp>
      <p:sp>
        <p:nvSpPr>
          <p:cNvPr id="8" name="Title 1">
            <a:extLst>
              <a:ext uri="{FF2B5EF4-FFF2-40B4-BE49-F238E27FC236}">
                <a16:creationId xmlns:a16="http://schemas.microsoft.com/office/drawing/2014/main" id="{2077C76E-99A0-D39A-DA20-A2CDA0FBF107}"/>
              </a:ext>
            </a:extLst>
          </p:cNvPr>
          <p:cNvSpPr>
            <a:spLocks noGrp="1"/>
          </p:cNvSpPr>
          <p:nvPr>
            <p:ph type="title"/>
          </p:nvPr>
        </p:nvSpPr>
        <p:spPr>
          <a:xfrm>
            <a:off x="1" y="365125"/>
            <a:ext cx="12192000" cy="1325563"/>
          </a:xfrm>
        </p:spPr>
        <p:txBody>
          <a:bodyPr/>
          <a:lstStyle/>
          <a:p>
            <a:pPr algn="ctr"/>
            <a:r>
              <a:rPr lang="en-US" dirty="0"/>
              <a:t>13) Mishap Preparedness Contingency Plan (Cont’d)</a:t>
            </a:r>
          </a:p>
        </p:txBody>
      </p:sp>
    </p:spTree>
    <p:extLst>
      <p:ext uri="{BB962C8B-B14F-4D97-AF65-F5344CB8AC3E}">
        <p14:creationId xmlns:p14="http://schemas.microsoft.com/office/powerpoint/2010/main" val="2729935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14A66A-4A76-1E42-91DB-14531E861980}"/>
              </a:ext>
            </a:extLst>
          </p:cNvPr>
          <p:cNvSpPr>
            <a:spLocks noGrp="1"/>
          </p:cNvSpPr>
          <p:nvPr>
            <p:ph idx="1"/>
          </p:nvPr>
        </p:nvSpPr>
        <p:spPr>
          <a:xfrm>
            <a:off x="838200" y="1458686"/>
            <a:ext cx="10515600" cy="5116285"/>
          </a:xfrm>
        </p:spPr>
        <p:txBody>
          <a:bodyPr>
            <a:normAutofit/>
          </a:bodyPr>
          <a:lstStyle/>
          <a:p>
            <a:pPr>
              <a:lnSpc>
                <a:spcPct val="120000"/>
              </a:lnSpc>
              <a:spcBef>
                <a:spcPct val="0"/>
              </a:spcBef>
            </a:pPr>
            <a:r>
              <a:rPr lang="en-US" sz="1800" dirty="0"/>
              <a:t>Mishap numbers and 24-Hr Emergency Numbers </a:t>
            </a:r>
          </a:p>
          <a:p>
            <a:pPr lvl="1">
              <a:lnSpc>
                <a:spcPct val="120000"/>
              </a:lnSpc>
              <a:spcBef>
                <a:spcPct val="0"/>
              </a:spcBef>
            </a:pPr>
            <a:r>
              <a:rPr lang="en-US" sz="1800" dirty="0"/>
              <a:t>NASA</a:t>
            </a:r>
          </a:p>
          <a:p>
            <a:pPr lvl="2">
              <a:lnSpc>
                <a:spcPct val="120000"/>
              </a:lnSpc>
              <a:spcBef>
                <a:spcPct val="0"/>
              </a:spcBef>
            </a:pPr>
            <a:r>
              <a:rPr lang="en-US" sz="1800" dirty="0"/>
              <a:t>757-894-2223  • Ops monitor</a:t>
            </a:r>
          </a:p>
          <a:p>
            <a:pPr lvl="2">
              <a:lnSpc>
                <a:spcPct val="120000"/>
              </a:lnSpc>
              <a:spcBef>
                <a:spcPct val="0"/>
              </a:spcBef>
            </a:pPr>
            <a:r>
              <a:rPr lang="en-US" sz="1800" dirty="0"/>
              <a:t>757-990-0083  • Alan Barringer, ASO</a:t>
            </a:r>
          </a:p>
          <a:p>
            <a:pPr lvl="2">
              <a:lnSpc>
                <a:spcPct val="120000"/>
              </a:lnSpc>
              <a:spcBef>
                <a:spcPct val="0"/>
              </a:spcBef>
            </a:pPr>
            <a:r>
              <a:rPr lang="en-US" sz="1800" dirty="0"/>
              <a:t>757-694-8741  • Brian </a:t>
            </a:r>
            <a:r>
              <a:rPr lang="en-US" sz="1800" dirty="0" err="1"/>
              <a:t>Bernth</a:t>
            </a:r>
            <a:r>
              <a:rPr lang="en-US" sz="1800" dirty="0"/>
              <a:t>, WFF Aircraft Office Chief</a:t>
            </a:r>
          </a:p>
          <a:p>
            <a:pPr lvl="2">
              <a:lnSpc>
                <a:spcPct val="120000"/>
              </a:lnSpc>
              <a:spcBef>
                <a:spcPct val="0"/>
              </a:spcBef>
            </a:pPr>
            <a:r>
              <a:rPr lang="en-US" sz="1800" dirty="0"/>
              <a:t>757-894-8140  • John </a:t>
            </a:r>
            <a:r>
              <a:rPr lang="en-US" sz="1800" dirty="0" err="1"/>
              <a:t>Baycura</a:t>
            </a:r>
            <a:r>
              <a:rPr lang="en-US" sz="1800" dirty="0"/>
              <a:t>, Deputy ASO</a:t>
            </a:r>
          </a:p>
          <a:p>
            <a:pPr lvl="2">
              <a:lnSpc>
                <a:spcPct val="120000"/>
              </a:lnSpc>
              <a:spcBef>
                <a:spcPct val="0"/>
              </a:spcBef>
            </a:pPr>
            <a:r>
              <a:rPr lang="en-US" sz="1800" dirty="0"/>
              <a:t>757-854-8172  • Charles Juenger</a:t>
            </a:r>
          </a:p>
          <a:p>
            <a:pPr lvl="1">
              <a:lnSpc>
                <a:spcPct val="120000"/>
              </a:lnSpc>
              <a:spcBef>
                <a:spcPts val="600"/>
              </a:spcBef>
            </a:pPr>
            <a:r>
              <a:rPr lang="en-US" sz="1800" dirty="0"/>
              <a:t>Dynamic Aviation</a:t>
            </a:r>
          </a:p>
          <a:p>
            <a:pPr lvl="2">
              <a:lnSpc>
                <a:spcPct val="120000"/>
              </a:lnSpc>
              <a:spcBef>
                <a:spcPts val="0"/>
              </a:spcBef>
            </a:pPr>
            <a:r>
              <a:rPr lang="en-US" sz="1800" dirty="0">
                <a:solidFill>
                  <a:srgbClr val="FF0000"/>
                </a:solidFill>
              </a:rPr>
              <a:t>TBD  • Ops monitor</a:t>
            </a:r>
          </a:p>
          <a:p>
            <a:pPr lvl="2">
              <a:lnSpc>
                <a:spcPct val="120000"/>
              </a:lnSpc>
              <a:spcBef>
                <a:spcPts val="0"/>
              </a:spcBef>
            </a:pPr>
            <a:r>
              <a:rPr lang="en-US" sz="1800" dirty="0"/>
              <a:t>936-522-6920  • Matt Donald, Flight Ops. Mgr.</a:t>
            </a:r>
          </a:p>
          <a:p>
            <a:pPr lvl="2">
              <a:lnSpc>
                <a:spcPct val="120000"/>
              </a:lnSpc>
              <a:spcBef>
                <a:spcPts val="0"/>
              </a:spcBef>
            </a:pPr>
            <a:r>
              <a:rPr lang="en-US" sz="1800" dirty="0"/>
              <a:t>936-522-6920 • Ethan Pearce, Dir. Flight Ops.</a:t>
            </a:r>
          </a:p>
          <a:p>
            <a:pPr marL="914400" lvl="2" indent="0">
              <a:lnSpc>
                <a:spcPct val="120000"/>
              </a:lnSpc>
              <a:spcBef>
                <a:spcPts val="600"/>
              </a:spcBef>
              <a:buNone/>
            </a:pPr>
            <a:endParaRPr lang="en-US" sz="1800" dirty="0">
              <a:solidFill>
                <a:srgbClr val="FF0000"/>
              </a:solidFill>
            </a:endParaRPr>
          </a:p>
          <a:p>
            <a:pPr marL="914400" lvl="2" indent="0">
              <a:lnSpc>
                <a:spcPct val="120000"/>
              </a:lnSpc>
              <a:spcBef>
                <a:spcPts val="600"/>
              </a:spcBef>
              <a:buNone/>
            </a:pPr>
            <a:endParaRPr lang="en-US" sz="1400" dirty="0"/>
          </a:p>
        </p:txBody>
      </p:sp>
      <p:sp>
        <p:nvSpPr>
          <p:cNvPr id="8" name="Title 1">
            <a:extLst>
              <a:ext uri="{FF2B5EF4-FFF2-40B4-BE49-F238E27FC236}">
                <a16:creationId xmlns:a16="http://schemas.microsoft.com/office/drawing/2014/main" id="{2077C76E-99A0-D39A-DA20-A2CDA0FBF107}"/>
              </a:ext>
            </a:extLst>
          </p:cNvPr>
          <p:cNvSpPr>
            <a:spLocks noGrp="1"/>
          </p:cNvSpPr>
          <p:nvPr>
            <p:ph type="title"/>
          </p:nvPr>
        </p:nvSpPr>
        <p:spPr>
          <a:xfrm>
            <a:off x="1" y="365125"/>
            <a:ext cx="12192000" cy="1325563"/>
          </a:xfrm>
        </p:spPr>
        <p:txBody>
          <a:bodyPr/>
          <a:lstStyle/>
          <a:p>
            <a:pPr algn="ctr"/>
            <a:r>
              <a:rPr lang="en-US" dirty="0"/>
              <a:t>13) Mishap Preparedness Contingency Plan (Cont’d)</a:t>
            </a:r>
          </a:p>
        </p:txBody>
      </p:sp>
    </p:spTree>
    <p:extLst>
      <p:ext uri="{BB962C8B-B14F-4D97-AF65-F5344CB8AC3E}">
        <p14:creationId xmlns:p14="http://schemas.microsoft.com/office/powerpoint/2010/main" val="17052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069996-3020-884A-8023-1A3B0838B82B}"/>
              </a:ext>
            </a:extLst>
          </p:cNvPr>
          <p:cNvSpPr>
            <a:spLocks noGrp="1"/>
          </p:cNvSpPr>
          <p:nvPr>
            <p:ph type="title"/>
          </p:nvPr>
        </p:nvSpPr>
        <p:spPr/>
        <p:txBody>
          <a:bodyPr/>
          <a:lstStyle/>
          <a:p>
            <a:r>
              <a:rPr lang="en-US" dirty="0"/>
              <a:t>Backup</a:t>
            </a:r>
          </a:p>
        </p:txBody>
      </p:sp>
      <p:sp>
        <p:nvSpPr>
          <p:cNvPr id="5" name="Text Placeholder 4">
            <a:extLst>
              <a:ext uri="{FF2B5EF4-FFF2-40B4-BE49-F238E27FC236}">
                <a16:creationId xmlns:a16="http://schemas.microsoft.com/office/drawing/2014/main" id="{6C94EBB6-D4FF-BF44-BF98-E9F804F7769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20887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D26E-877A-7B46-9160-81EE22EF35F3}"/>
              </a:ext>
            </a:extLst>
          </p:cNvPr>
          <p:cNvSpPr>
            <a:spLocks noGrp="1"/>
          </p:cNvSpPr>
          <p:nvPr>
            <p:ph type="title"/>
          </p:nvPr>
        </p:nvSpPr>
        <p:spPr/>
        <p:txBody>
          <a:bodyPr/>
          <a:lstStyle/>
          <a:p>
            <a:pPr algn="ctr"/>
            <a:r>
              <a:rPr lang="en-US" dirty="0"/>
              <a:t>G-LiHT:  Weight and Power</a:t>
            </a:r>
          </a:p>
        </p:txBody>
      </p:sp>
      <p:grpSp>
        <p:nvGrpSpPr>
          <p:cNvPr id="8" name="Group 7">
            <a:extLst>
              <a:ext uri="{FF2B5EF4-FFF2-40B4-BE49-F238E27FC236}">
                <a16:creationId xmlns:a16="http://schemas.microsoft.com/office/drawing/2014/main" id="{EADF6CC2-F4A5-FA45-9558-5E6169C7CA15}"/>
              </a:ext>
            </a:extLst>
          </p:cNvPr>
          <p:cNvGrpSpPr/>
          <p:nvPr/>
        </p:nvGrpSpPr>
        <p:grpSpPr>
          <a:xfrm>
            <a:off x="1674675" y="1534758"/>
            <a:ext cx="8842650" cy="5105399"/>
            <a:chOff x="115047" y="1524000"/>
            <a:chExt cx="8842650" cy="5105399"/>
          </a:xfrm>
        </p:grpSpPr>
        <p:pic>
          <p:nvPicPr>
            <p:cNvPr id="4" name="Picture 3">
              <a:extLst>
                <a:ext uri="{FF2B5EF4-FFF2-40B4-BE49-F238E27FC236}">
                  <a16:creationId xmlns:a16="http://schemas.microsoft.com/office/drawing/2014/main" id="{1F7E2067-A15B-EC41-82A7-089F2B8A5D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0"/>
              <a:ext cx="4800600" cy="3200400"/>
            </a:xfrm>
            <a:prstGeom prst="rect">
              <a:avLst/>
            </a:prstGeom>
          </p:spPr>
        </p:pic>
        <p:pic>
          <p:nvPicPr>
            <p:cNvPr id="5" name="Picture 4">
              <a:extLst>
                <a:ext uri="{FF2B5EF4-FFF2-40B4-BE49-F238E27FC236}">
                  <a16:creationId xmlns:a16="http://schemas.microsoft.com/office/drawing/2014/main" id="{ACE548D9-BA54-5948-87D3-8D5D4833AF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4724400" y="3124199"/>
              <a:ext cx="4191000" cy="3143250"/>
            </a:xfrm>
            <a:prstGeom prst="rect">
              <a:avLst/>
            </a:prstGeom>
          </p:spPr>
        </p:pic>
        <p:sp>
          <p:nvSpPr>
            <p:cNvPr id="6" name="TextBox 5">
              <a:extLst>
                <a:ext uri="{FF2B5EF4-FFF2-40B4-BE49-F238E27FC236}">
                  <a16:creationId xmlns:a16="http://schemas.microsoft.com/office/drawing/2014/main" id="{EFC744E9-D652-9843-AD43-9822F68D1F94}"/>
                </a:ext>
              </a:extLst>
            </p:cNvPr>
            <p:cNvSpPr txBox="1"/>
            <p:nvPr/>
          </p:nvSpPr>
          <p:spPr>
            <a:xfrm>
              <a:off x="115047" y="4759880"/>
              <a:ext cx="4397422" cy="369332"/>
            </a:xfrm>
            <a:prstGeom prst="rect">
              <a:avLst/>
            </a:prstGeom>
            <a:noFill/>
          </p:spPr>
          <p:txBody>
            <a:bodyPr wrap="none" rtlCol="0">
              <a:spAutoFit/>
            </a:bodyPr>
            <a:lstStyle/>
            <a:p>
              <a:r>
                <a:rPr lang="en-US" b="0" dirty="0"/>
                <a:t>Total weight with interface plate = 212 </a:t>
              </a:r>
              <a:r>
                <a:rPr lang="en-US" b="0" dirty="0" err="1"/>
                <a:t>lbs</a:t>
              </a:r>
              <a:endParaRPr lang="en-US" b="0" dirty="0"/>
            </a:p>
          </p:txBody>
        </p:sp>
        <p:sp>
          <p:nvSpPr>
            <p:cNvPr id="7" name="TextBox 6">
              <a:extLst>
                <a:ext uri="{FF2B5EF4-FFF2-40B4-BE49-F238E27FC236}">
                  <a16:creationId xmlns:a16="http://schemas.microsoft.com/office/drawing/2014/main" id="{09172627-AD0A-F349-9BE8-3628CB8E9B90}"/>
                </a:ext>
              </a:extLst>
            </p:cNvPr>
            <p:cNvSpPr txBox="1"/>
            <p:nvPr/>
          </p:nvSpPr>
          <p:spPr>
            <a:xfrm>
              <a:off x="4621189" y="6260067"/>
              <a:ext cx="4336508" cy="369332"/>
            </a:xfrm>
            <a:prstGeom prst="rect">
              <a:avLst/>
            </a:prstGeom>
            <a:noFill/>
          </p:spPr>
          <p:txBody>
            <a:bodyPr wrap="none" rtlCol="0">
              <a:spAutoFit/>
            </a:bodyPr>
            <a:lstStyle/>
            <a:p>
              <a:r>
                <a:rPr lang="en-US" b="0" dirty="0"/>
                <a:t>Total current draw = 15 amps @ 24 VDC</a:t>
              </a:r>
            </a:p>
          </p:txBody>
        </p:sp>
      </p:grpSp>
    </p:spTree>
    <p:extLst>
      <p:ext uri="{BB962C8B-B14F-4D97-AF65-F5344CB8AC3E}">
        <p14:creationId xmlns:p14="http://schemas.microsoft.com/office/powerpoint/2010/main" val="2842872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962526" y="919823"/>
          <a:ext cx="10355183" cy="5429613"/>
        </p:xfrm>
        <a:graphic>
          <a:graphicData uri="http://schemas.openxmlformats.org/drawingml/2006/table">
            <a:tbl>
              <a:tblPr>
                <a:tableStyleId>{D7AC3CCA-C797-4891-BE02-D94E43425B78}</a:tableStyleId>
              </a:tblPr>
              <a:tblGrid>
                <a:gridCol w="2117559">
                  <a:extLst>
                    <a:ext uri="{9D8B030D-6E8A-4147-A177-3AD203B41FA5}">
                      <a16:colId xmlns:a16="http://schemas.microsoft.com/office/drawing/2014/main" val="20000"/>
                    </a:ext>
                  </a:extLst>
                </a:gridCol>
                <a:gridCol w="1018674">
                  <a:extLst>
                    <a:ext uri="{9D8B030D-6E8A-4147-A177-3AD203B41FA5}">
                      <a16:colId xmlns:a16="http://schemas.microsoft.com/office/drawing/2014/main" val="20001"/>
                    </a:ext>
                  </a:extLst>
                </a:gridCol>
                <a:gridCol w="1301703">
                  <a:extLst>
                    <a:ext uri="{9D8B030D-6E8A-4147-A177-3AD203B41FA5}">
                      <a16:colId xmlns:a16="http://schemas.microsoft.com/office/drawing/2014/main" val="20002"/>
                    </a:ext>
                  </a:extLst>
                </a:gridCol>
                <a:gridCol w="1224929">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427748">
                  <a:extLst>
                    <a:ext uri="{9D8B030D-6E8A-4147-A177-3AD203B41FA5}">
                      <a16:colId xmlns:a16="http://schemas.microsoft.com/office/drawing/2014/main" val="20005"/>
                    </a:ext>
                  </a:extLst>
                </a:gridCol>
                <a:gridCol w="1892970">
                  <a:extLst>
                    <a:ext uri="{9D8B030D-6E8A-4147-A177-3AD203B41FA5}">
                      <a16:colId xmlns:a16="http://schemas.microsoft.com/office/drawing/2014/main" val="20006"/>
                    </a:ext>
                  </a:extLst>
                </a:gridCol>
              </a:tblGrid>
              <a:tr h="387282">
                <a:tc>
                  <a:txBody>
                    <a:bodyPr/>
                    <a:lstStyle/>
                    <a:p>
                      <a:pPr algn="ctr" fontAlgn="ctr"/>
                      <a:r>
                        <a:rPr lang="en-US" sz="1200" b="1" u="none" strike="noStrike" dirty="0">
                          <a:solidFill>
                            <a:schemeClr val="bg1"/>
                          </a:solidFill>
                        </a:rPr>
                        <a:t>Instrument</a:t>
                      </a:r>
                      <a:endParaRPr lang="en-US" sz="1200" b="1" i="0" u="none" strike="noStrike" dirty="0">
                        <a:solidFill>
                          <a:schemeClr val="bg1"/>
                        </a:solidFill>
                        <a:latin typeface="Calibri"/>
                      </a:endParaRPr>
                    </a:p>
                  </a:txBody>
                  <a:tcPr marL="118872" marR="7505" marT="5773" marB="0" anchor="ctr">
                    <a:solidFill>
                      <a:schemeClr val="tx1">
                        <a:lumMod val="50000"/>
                        <a:lumOff val="50000"/>
                      </a:schemeClr>
                    </a:solidFill>
                  </a:tcPr>
                </a:tc>
                <a:tc>
                  <a:txBody>
                    <a:bodyPr/>
                    <a:lstStyle/>
                    <a:p>
                      <a:pPr algn="ctr" fontAlgn="ctr"/>
                      <a:r>
                        <a:rPr lang="en-US" sz="1200" b="1" u="none" strike="noStrike" dirty="0">
                          <a:solidFill>
                            <a:schemeClr val="bg1"/>
                          </a:solidFill>
                        </a:rPr>
                        <a:t>Weight kg</a:t>
                      </a:r>
                      <a:endParaRPr lang="en-US" sz="1200" b="1" i="0" u="none" strike="noStrike" dirty="0">
                        <a:solidFill>
                          <a:schemeClr val="bg1"/>
                        </a:solidFill>
                        <a:latin typeface="Calibri"/>
                      </a:endParaRPr>
                    </a:p>
                  </a:txBody>
                  <a:tcPr marL="7505" marR="7505" marT="5773" marB="0" anchor="ctr">
                    <a:solidFill>
                      <a:schemeClr val="tx1">
                        <a:lumMod val="50000"/>
                        <a:lumOff val="50000"/>
                      </a:schemeClr>
                    </a:solidFill>
                  </a:tcPr>
                </a:tc>
                <a:tc>
                  <a:txBody>
                    <a:bodyPr/>
                    <a:lstStyle/>
                    <a:p>
                      <a:pPr algn="ctr" fontAlgn="ctr"/>
                      <a:r>
                        <a:rPr lang="en-US" sz="1200" b="1" u="none" strike="noStrike" dirty="0">
                          <a:solidFill>
                            <a:schemeClr val="bg1"/>
                          </a:solidFill>
                        </a:rPr>
                        <a:t>Power (</a:t>
                      </a:r>
                      <a:r>
                        <a:rPr lang="en-US" sz="1200" b="1" u="none" strike="noStrike" dirty="0" err="1">
                          <a:solidFill>
                            <a:schemeClr val="bg1"/>
                          </a:solidFill>
                        </a:rPr>
                        <a:t>Vdc</a:t>
                      </a:r>
                      <a:r>
                        <a:rPr lang="en-US" sz="1200" b="1" u="none" strike="noStrike" dirty="0">
                          <a:solidFill>
                            <a:schemeClr val="bg1"/>
                          </a:solidFill>
                        </a:rPr>
                        <a:t>)</a:t>
                      </a:r>
                      <a:endParaRPr lang="en-US" sz="1200" b="1" i="0" u="none" strike="noStrike" dirty="0">
                        <a:solidFill>
                          <a:schemeClr val="bg1"/>
                        </a:solidFill>
                        <a:latin typeface="Calibri"/>
                      </a:endParaRPr>
                    </a:p>
                  </a:txBody>
                  <a:tcPr marL="7505" marR="7505" marT="5773" marB="0" anchor="ctr">
                    <a:solidFill>
                      <a:schemeClr val="tx1">
                        <a:lumMod val="50000"/>
                        <a:lumOff val="50000"/>
                      </a:schemeClr>
                    </a:solidFill>
                  </a:tcPr>
                </a:tc>
                <a:tc>
                  <a:txBody>
                    <a:bodyPr/>
                    <a:lstStyle/>
                    <a:p>
                      <a:pPr algn="ctr" fontAlgn="ctr"/>
                      <a:r>
                        <a:rPr lang="en-US" sz="1200" b="1" u="none" strike="noStrike" dirty="0" err="1">
                          <a:solidFill>
                            <a:schemeClr val="bg1"/>
                          </a:solidFill>
                        </a:rPr>
                        <a:t>Avg</a:t>
                      </a:r>
                      <a:r>
                        <a:rPr lang="en-US" sz="1200" b="1" u="none" strike="noStrike" dirty="0">
                          <a:solidFill>
                            <a:schemeClr val="bg1"/>
                          </a:solidFill>
                        </a:rPr>
                        <a:t> Power (W)</a:t>
                      </a:r>
                      <a:endParaRPr lang="en-US" sz="1200" b="1" i="0" u="none" strike="noStrike" dirty="0">
                        <a:solidFill>
                          <a:schemeClr val="bg1"/>
                        </a:solidFill>
                        <a:latin typeface="Calibri"/>
                      </a:endParaRP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Current (A) </a:t>
                      </a:r>
                    </a:p>
                    <a:p>
                      <a:pPr algn="ctr" fontAlgn="ctr"/>
                      <a:r>
                        <a:rPr lang="en-US" sz="1200" b="1" i="0" u="none" strike="noStrike" dirty="0">
                          <a:solidFill>
                            <a:schemeClr val="bg1"/>
                          </a:solidFill>
                          <a:latin typeface="Calibri"/>
                        </a:rPr>
                        <a:t>Maximum </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Current (A)</a:t>
                      </a:r>
                    </a:p>
                    <a:p>
                      <a:pPr algn="ctr" fontAlgn="ctr"/>
                      <a:r>
                        <a:rPr lang="en-US" sz="1200" b="1" i="0" u="none" strike="noStrike" dirty="0">
                          <a:solidFill>
                            <a:schemeClr val="bg1"/>
                          </a:solidFill>
                          <a:latin typeface="Calibri"/>
                        </a:rPr>
                        <a:t>Typical  </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Comments</a:t>
                      </a:r>
                    </a:p>
                  </a:txBody>
                  <a:tcPr marL="7505" marR="7505" marT="5773" marB="0" anchor="ctr">
                    <a:solidFill>
                      <a:schemeClr val="tx1">
                        <a:lumMod val="50000"/>
                        <a:lumOff val="50000"/>
                      </a:schemeClr>
                    </a:solidFill>
                  </a:tcPr>
                </a:tc>
                <a:extLst>
                  <a:ext uri="{0D108BD9-81ED-4DB2-BD59-A6C34878D82A}">
                    <a16:rowId xmlns:a16="http://schemas.microsoft.com/office/drawing/2014/main" val="10000"/>
                  </a:ext>
                </a:extLst>
              </a:tr>
              <a:tr h="341611">
                <a:tc>
                  <a:txBody>
                    <a:bodyPr/>
                    <a:lstStyle/>
                    <a:p>
                      <a:pPr algn="l" fontAlgn="ctr"/>
                      <a:r>
                        <a:rPr lang="en-US" sz="1200" b="1" u="none" strike="noStrike" dirty="0" err="1"/>
                        <a:t>Xenics</a:t>
                      </a:r>
                      <a:r>
                        <a:rPr lang="en-US" sz="1200" b="1" u="none" strike="noStrike" dirty="0"/>
                        <a:t> Gobi Thermal Imager</a:t>
                      </a:r>
                    </a:p>
                  </a:txBody>
                  <a:tcPr marL="118872" marR="7505" marT="5773" marB="0" anchor="ctr"/>
                </a:tc>
                <a:tc>
                  <a:txBody>
                    <a:bodyPr/>
                    <a:lstStyle/>
                    <a:p>
                      <a:pPr algn="ctr" fontAlgn="ctr"/>
                      <a:r>
                        <a:rPr lang="en-US" sz="1200" b="1" u="none" strike="noStrike" dirty="0"/>
                        <a:t>0.5</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u="none" strike="noStrike" dirty="0"/>
                        <a:t>12 ± 10%</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u="none" strike="noStrike" dirty="0"/>
                        <a:t>4.5</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i="0" u="none" strike="noStrike" dirty="0">
                          <a:solidFill>
                            <a:srgbClr val="000000"/>
                          </a:solidFill>
                          <a:latin typeface="Calibri"/>
                        </a:rPr>
                        <a:t>0.5</a:t>
                      </a:r>
                    </a:p>
                  </a:txBody>
                  <a:tcPr marL="7505" marR="7505" marT="5773" marB="0" anchor="ctr"/>
                </a:tc>
                <a:tc>
                  <a:txBody>
                    <a:bodyPr/>
                    <a:lstStyle/>
                    <a:p>
                      <a:pPr algn="ctr" fontAlgn="ctr"/>
                      <a:r>
                        <a:rPr lang="en-US" sz="1200" b="1" i="0" u="none" strike="noStrike" dirty="0">
                          <a:solidFill>
                            <a:srgbClr val="000000"/>
                          </a:solidFill>
                          <a:latin typeface="Calibri"/>
                        </a:rPr>
                        <a:t>0.5</a:t>
                      </a:r>
                    </a:p>
                  </a:txBody>
                  <a:tcPr marL="7505" marR="7505" marT="5773" marB="0" anchor="ct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RJ</a:t>
                      </a:r>
                      <a:r>
                        <a:rPr lang="en-US" sz="1200" b="1" i="0" u="none" strike="noStrike" baseline="0" dirty="0">
                          <a:solidFill>
                            <a:srgbClr val="000000"/>
                          </a:solidFill>
                          <a:latin typeface="+mn-lt"/>
                        </a:rPr>
                        <a:t>45 CAT5</a:t>
                      </a:r>
                      <a:endParaRPr lang="en-US" sz="1200" b="1" i="0" u="none" strike="noStrike" dirty="0">
                        <a:solidFill>
                          <a:srgbClr val="000000"/>
                        </a:solidFill>
                        <a:latin typeface="+mn-lt"/>
                      </a:endParaRPr>
                    </a:p>
                  </a:txBody>
                  <a:tcPr marL="7505" marR="7505" marT="5773" marB="0" anchor="ctr"/>
                </a:tc>
                <a:extLst>
                  <a:ext uri="{0D108BD9-81ED-4DB2-BD59-A6C34878D82A}">
                    <a16:rowId xmlns:a16="http://schemas.microsoft.com/office/drawing/2014/main" val="10002"/>
                  </a:ext>
                </a:extLst>
              </a:tr>
              <a:tr h="341611">
                <a:tc>
                  <a:txBody>
                    <a:bodyPr/>
                    <a:lstStyle/>
                    <a:p>
                      <a:pPr algn="l" fontAlgn="ctr"/>
                      <a:r>
                        <a:rPr lang="en-US" sz="1200" b="1" i="0" u="none" strike="noStrike" dirty="0">
                          <a:solidFill>
                            <a:srgbClr val="000000"/>
                          </a:solidFill>
                          <a:latin typeface="Calibri"/>
                        </a:rPr>
                        <a:t>Master Clock NTP100</a:t>
                      </a:r>
                    </a:p>
                  </a:txBody>
                  <a:tcPr marL="118872" marR="7505" marT="5773" marB="0" anchor="ctr"/>
                </a:tc>
                <a:tc>
                  <a:txBody>
                    <a:bodyPr/>
                    <a:lstStyle/>
                    <a:p>
                      <a:pPr algn="ctr" fontAlgn="ctr"/>
                      <a:r>
                        <a:rPr lang="en-US" sz="1200" b="1" i="0" u="none" strike="noStrike" dirty="0">
                          <a:solidFill>
                            <a:srgbClr val="000000"/>
                          </a:solidFill>
                          <a:latin typeface="Calibri"/>
                        </a:rPr>
                        <a:t>0.3</a:t>
                      </a:r>
                    </a:p>
                  </a:txBody>
                  <a:tcPr marL="7505" marR="7505" marT="5773" marB="0" anchor="ctr"/>
                </a:tc>
                <a:tc>
                  <a:txBody>
                    <a:bodyPr/>
                    <a:lstStyle/>
                    <a:p>
                      <a:pPr algn="ctr" fontAlgn="ctr"/>
                      <a:r>
                        <a:rPr lang="en-US" sz="1200" b="1" i="0" u="none" strike="noStrike" dirty="0">
                          <a:solidFill>
                            <a:srgbClr val="000000"/>
                          </a:solidFill>
                          <a:latin typeface="Calibri"/>
                        </a:rPr>
                        <a:t>9 to 28</a:t>
                      </a:r>
                    </a:p>
                  </a:txBody>
                  <a:tcPr marL="7505" marR="7505" marT="5773" marB="0" anchor="ctr"/>
                </a:tc>
                <a:tc>
                  <a:txBody>
                    <a:bodyPr/>
                    <a:lstStyle/>
                    <a:p>
                      <a:pPr algn="ctr" fontAlgn="ctr"/>
                      <a:r>
                        <a:rPr lang="en-US" sz="1200" b="1" i="0" u="none" strike="noStrike" dirty="0">
                          <a:solidFill>
                            <a:srgbClr val="000000"/>
                          </a:solidFill>
                          <a:latin typeface="Calibri"/>
                        </a:rPr>
                        <a:t>7.5</a:t>
                      </a:r>
                    </a:p>
                  </a:txBody>
                  <a:tcPr marL="7505" marR="7505" marT="5773" marB="0" anchor="ctr"/>
                </a:tc>
                <a:tc>
                  <a:txBody>
                    <a:bodyPr/>
                    <a:lstStyle/>
                    <a:p>
                      <a:pPr algn="ctr" fontAlgn="ctr"/>
                      <a:r>
                        <a:rPr lang="en-US" sz="1200" b="1" i="0" u="none" strike="noStrike" dirty="0">
                          <a:solidFill>
                            <a:srgbClr val="000000"/>
                          </a:solidFill>
                          <a:latin typeface="Calibri"/>
                        </a:rPr>
                        <a:t>1.5</a:t>
                      </a:r>
                    </a:p>
                  </a:txBody>
                  <a:tcPr marL="7505" marR="7505" marT="5773" marB="0" anchor="ctr"/>
                </a:tc>
                <a:tc>
                  <a:txBody>
                    <a:bodyPr/>
                    <a:lstStyle/>
                    <a:p>
                      <a:pPr algn="ctr" fontAlgn="ctr"/>
                      <a:r>
                        <a:rPr lang="en-US" sz="1200" b="1" i="0" u="none" strike="noStrike" dirty="0">
                          <a:solidFill>
                            <a:srgbClr val="000000"/>
                          </a:solidFill>
                          <a:latin typeface="Calibri"/>
                        </a:rPr>
                        <a:t>.75</a:t>
                      </a:r>
                    </a:p>
                  </a:txBody>
                  <a:tcPr marL="7505" marR="7505" marT="5773" marB="0" anchor="ct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RJ</a:t>
                      </a:r>
                      <a:r>
                        <a:rPr lang="en-US" sz="1200" b="1" i="0" u="none" strike="noStrike" baseline="0" dirty="0">
                          <a:solidFill>
                            <a:srgbClr val="000000"/>
                          </a:solidFill>
                          <a:latin typeface="+mn-lt"/>
                        </a:rPr>
                        <a:t>45 CAT5</a:t>
                      </a:r>
                      <a:endParaRPr lang="en-US" sz="1200" b="1" i="0" u="none" strike="noStrike" dirty="0">
                        <a:solidFill>
                          <a:srgbClr val="000000"/>
                        </a:solidFill>
                        <a:latin typeface="+mn-lt"/>
                      </a:endParaRPr>
                    </a:p>
                  </a:txBody>
                  <a:tcPr marL="7505" marR="7505" marT="5773" marB="0" anchor="ctr"/>
                </a:tc>
                <a:extLst>
                  <a:ext uri="{0D108BD9-81ED-4DB2-BD59-A6C34878D82A}">
                    <a16:rowId xmlns:a16="http://schemas.microsoft.com/office/drawing/2014/main" val="10003"/>
                  </a:ext>
                </a:extLst>
              </a:tr>
              <a:tr h="371533">
                <a:tc>
                  <a:txBody>
                    <a:bodyPr/>
                    <a:lstStyle/>
                    <a:p>
                      <a:pPr algn="l" fontAlgn="ctr"/>
                      <a:r>
                        <a:rPr lang="en-US" sz="1200" b="1" i="0" u="none" strike="noStrike" dirty="0">
                          <a:solidFill>
                            <a:srgbClr val="000000"/>
                          </a:solidFill>
                          <a:latin typeface="Calibri"/>
                        </a:rPr>
                        <a:t>SWIR HSI</a:t>
                      </a:r>
                    </a:p>
                  </a:txBody>
                  <a:tcPr marL="118872" marR="7505" marT="5773" marB="0" anchor="ctr"/>
                </a:tc>
                <a:tc>
                  <a:txBody>
                    <a:bodyPr/>
                    <a:lstStyle/>
                    <a:p>
                      <a:pPr algn="ctr" fontAlgn="ctr"/>
                      <a:r>
                        <a:rPr lang="en-US" sz="1200" b="1" i="0" u="none" strike="noStrike" dirty="0">
                          <a:solidFill>
                            <a:srgbClr val="000000"/>
                          </a:solidFill>
                          <a:latin typeface="Calibri"/>
                        </a:rPr>
                        <a:t>4</a:t>
                      </a:r>
                    </a:p>
                  </a:txBody>
                  <a:tcPr marL="7505" marR="7505" marT="5773" marB="0" anchor="ctr"/>
                </a:tc>
                <a:tc>
                  <a:txBody>
                    <a:bodyPr/>
                    <a:lstStyle/>
                    <a:p>
                      <a:pPr algn="ctr" fontAlgn="ctr"/>
                      <a:r>
                        <a:rPr lang="en-US" sz="1200" b="1" i="0" u="none" strike="noStrike" dirty="0">
                          <a:solidFill>
                            <a:srgbClr val="000000"/>
                          </a:solidFill>
                          <a:latin typeface="Calibri"/>
                        </a:rPr>
                        <a:t>12</a:t>
                      </a:r>
                    </a:p>
                  </a:txBody>
                  <a:tcPr marL="7505" marR="7505" marT="5773" marB="0" anchor="ctr"/>
                </a:tc>
                <a:tc>
                  <a:txBody>
                    <a:bodyPr/>
                    <a:lstStyle/>
                    <a:p>
                      <a:pPr algn="ctr" fontAlgn="ctr"/>
                      <a:r>
                        <a:rPr lang="en-US" sz="1200" b="1" i="0" u="none" strike="noStrike" dirty="0">
                          <a:solidFill>
                            <a:srgbClr val="000000"/>
                          </a:solidFill>
                          <a:latin typeface="Calibri"/>
                        </a:rPr>
                        <a:t>15</a:t>
                      </a:r>
                    </a:p>
                  </a:txBody>
                  <a:tcPr marL="7505" marR="7505" marT="5773" marB="0" anchor="ctr"/>
                </a:tc>
                <a:tc>
                  <a:txBody>
                    <a:bodyPr/>
                    <a:lstStyle/>
                    <a:p>
                      <a:pPr algn="ctr" fontAlgn="ctr"/>
                      <a:r>
                        <a:rPr lang="en-US" sz="1200" b="1" i="0" u="none" strike="noStrike" dirty="0">
                          <a:solidFill>
                            <a:srgbClr val="000000"/>
                          </a:solidFill>
                          <a:latin typeface="Calibri"/>
                        </a:rPr>
                        <a:t>1.5</a:t>
                      </a:r>
                    </a:p>
                  </a:txBody>
                  <a:tcPr marL="7505" marR="7505" marT="5773" marB="0" anchor="ctr"/>
                </a:tc>
                <a:tc>
                  <a:txBody>
                    <a:bodyPr/>
                    <a:lstStyle/>
                    <a:p>
                      <a:pPr algn="ctr" fontAlgn="ctr"/>
                      <a:r>
                        <a:rPr lang="en-US" sz="1200" b="1" i="0" u="none" strike="noStrike" dirty="0">
                          <a:solidFill>
                            <a:srgbClr val="000000"/>
                          </a:solidFill>
                          <a:latin typeface="Calibri"/>
                        </a:rPr>
                        <a:t>1</a:t>
                      </a:r>
                    </a:p>
                  </a:txBody>
                  <a:tcPr marL="7505" marR="7505" marT="5773" marB="0" anchor="ctr"/>
                </a:tc>
                <a:tc>
                  <a:txBody>
                    <a:bodyPr/>
                    <a:lstStyle/>
                    <a:p>
                      <a:pPr marL="0" marR="0" indent="0" algn="ctr" defTabSz="1799539"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1 x Camera Link</a:t>
                      </a:r>
                      <a:endParaRPr lang="en-US" sz="1200" b="1" i="0" u="none" strike="noStrike" dirty="0">
                        <a:solidFill>
                          <a:srgbClr val="000000"/>
                        </a:solidFill>
                        <a:latin typeface="Calibri"/>
                      </a:endParaRPr>
                    </a:p>
                  </a:txBody>
                  <a:tcPr marL="7505" marR="7505" marT="5773" marB="0" anchor="ctr"/>
                </a:tc>
                <a:extLst>
                  <a:ext uri="{0D108BD9-81ED-4DB2-BD59-A6C34878D82A}">
                    <a16:rowId xmlns:a16="http://schemas.microsoft.com/office/drawing/2014/main" val="10016"/>
                  </a:ext>
                </a:extLst>
              </a:tr>
              <a:tr h="371533">
                <a:tc>
                  <a:txBody>
                    <a:bodyPr/>
                    <a:lstStyle/>
                    <a:p>
                      <a:pPr algn="l" fontAlgn="ctr"/>
                      <a:r>
                        <a:rPr lang="en-US" sz="1200" b="1" u="none" strike="noStrike" dirty="0"/>
                        <a:t>Spectral Evolution SR 3500</a:t>
                      </a:r>
                      <a:endParaRPr lang="en-US" sz="1200" b="1" i="0" u="none" strike="noStrike" dirty="0">
                        <a:solidFill>
                          <a:srgbClr val="000000"/>
                        </a:solidFill>
                        <a:latin typeface="Calibri"/>
                      </a:endParaRPr>
                    </a:p>
                  </a:txBody>
                  <a:tcPr marL="118872" marR="7505" marT="5773" marB="0" anchor="ctr"/>
                </a:tc>
                <a:tc>
                  <a:txBody>
                    <a:bodyPr/>
                    <a:lstStyle/>
                    <a:p>
                      <a:pPr algn="ctr" fontAlgn="ctr"/>
                      <a:r>
                        <a:rPr lang="en-US" sz="1200" b="1" u="none" strike="noStrike" dirty="0"/>
                        <a:t>3.6</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u="none" strike="noStrike" dirty="0"/>
                        <a:t>7 to 12.5</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u="none" strike="noStrike" dirty="0"/>
                        <a:t>23</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i="0" u="none" strike="noStrike" dirty="0">
                          <a:solidFill>
                            <a:srgbClr val="000000"/>
                          </a:solidFill>
                          <a:latin typeface="Calibri"/>
                        </a:rPr>
                        <a:t>3</a:t>
                      </a:r>
                    </a:p>
                  </a:txBody>
                  <a:tcPr marL="7505" marR="7505" marT="5773" marB="0" anchor="ctr"/>
                </a:tc>
                <a:tc>
                  <a:txBody>
                    <a:bodyPr/>
                    <a:lstStyle/>
                    <a:p>
                      <a:pPr algn="ctr" fontAlgn="ctr"/>
                      <a:r>
                        <a:rPr lang="en-US" sz="1200" b="1" i="0" u="none" strike="noStrike" dirty="0">
                          <a:solidFill>
                            <a:srgbClr val="000000"/>
                          </a:solidFill>
                          <a:latin typeface="Calibri"/>
                        </a:rPr>
                        <a:t>2</a:t>
                      </a:r>
                    </a:p>
                  </a:txBody>
                  <a:tcPr marL="7505" marR="7505" marT="577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USB 2.0</a:t>
                      </a:r>
                    </a:p>
                  </a:txBody>
                  <a:tcPr marL="7505" marR="7505" marT="5773" marB="0" anchor="ctr"/>
                </a:tc>
                <a:extLst>
                  <a:ext uri="{0D108BD9-81ED-4DB2-BD59-A6C34878D82A}">
                    <a16:rowId xmlns:a16="http://schemas.microsoft.com/office/drawing/2014/main" val="10004"/>
                  </a:ext>
                </a:extLst>
              </a:tr>
              <a:tr h="341611">
                <a:tc>
                  <a:txBody>
                    <a:bodyPr/>
                    <a:lstStyle/>
                    <a:p>
                      <a:pPr algn="l" fontAlgn="ctr"/>
                      <a:r>
                        <a:rPr lang="en-US" sz="1200" b="1" u="none" strike="noStrike" dirty="0"/>
                        <a:t>PC Controller (x2)</a:t>
                      </a:r>
                      <a:endParaRPr lang="en-US" sz="1200" b="1" i="0" u="none" strike="noStrike" dirty="0">
                        <a:solidFill>
                          <a:srgbClr val="000000"/>
                        </a:solidFill>
                        <a:latin typeface="+mn-lt"/>
                      </a:endParaRPr>
                    </a:p>
                  </a:txBody>
                  <a:tcPr marL="118872" marR="7505" marT="5773" marB="0" anchor="ctr"/>
                </a:tc>
                <a:tc>
                  <a:txBody>
                    <a:bodyPr/>
                    <a:lstStyle/>
                    <a:p>
                      <a:pPr algn="ctr" fontAlgn="ctr"/>
                      <a:r>
                        <a:rPr lang="en-US" sz="1200" b="1" i="0" u="none" strike="noStrike" dirty="0">
                          <a:solidFill>
                            <a:srgbClr val="000000"/>
                          </a:solidFill>
                          <a:latin typeface="Calibri"/>
                        </a:rPr>
                        <a:t>5</a:t>
                      </a:r>
                    </a:p>
                  </a:txBody>
                  <a:tcPr marL="7505" marR="7505" marT="5773" marB="0" anchor="ctr"/>
                </a:tc>
                <a:tc>
                  <a:txBody>
                    <a:bodyPr/>
                    <a:lstStyle/>
                    <a:p>
                      <a:pPr algn="ctr" fontAlgn="ctr"/>
                      <a:r>
                        <a:rPr lang="en-US" sz="1200" b="1" i="0" u="none" strike="noStrike" dirty="0">
                          <a:solidFill>
                            <a:schemeClr val="dk1"/>
                          </a:solidFill>
                          <a:latin typeface="+mn-lt"/>
                        </a:rPr>
                        <a:t>12</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i="0" u="none" strike="noStrike" dirty="0">
                          <a:solidFill>
                            <a:srgbClr val="000000"/>
                          </a:solidFill>
                          <a:latin typeface="Calibri"/>
                        </a:rPr>
                        <a:t>100 </a:t>
                      </a:r>
                      <a:r>
                        <a:rPr lang="en-US" sz="1200" b="1" i="0" u="none" strike="noStrike" dirty="0" err="1">
                          <a:solidFill>
                            <a:srgbClr val="000000"/>
                          </a:solidFill>
                          <a:latin typeface="Calibri"/>
                        </a:rPr>
                        <a:t>ea</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i="0" u="none" strike="noStrike" dirty="0">
                          <a:solidFill>
                            <a:srgbClr val="000000"/>
                          </a:solidFill>
                          <a:latin typeface="Calibri"/>
                        </a:rPr>
                        <a:t>13 </a:t>
                      </a:r>
                      <a:r>
                        <a:rPr lang="en-US" sz="1200" b="1" i="0" u="none" strike="noStrike" dirty="0" err="1">
                          <a:solidFill>
                            <a:srgbClr val="000000"/>
                          </a:solidFill>
                          <a:latin typeface="Calibri"/>
                        </a:rPr>
                        <a:t>ea</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i="0" u="none" strike="noStrike" dirty="0">
                          <a:solidFill>
                            <a:srgbClr val="000000"/>
                          </a:solidFill>
                          <a:latin typeface="Calibri"/>
                        </a:rPr>
                        <a:t>8.5 </a:t>
                      </a:r>
                      <a:r>
                        <a:rPr lang="en-US" sz="1200" b="1" i="0" u="none" strike="noStrike" dirty="0" err="1">
                          <a:solidFill>
                            <a:srgbClr val="000000"/>
                          </a:solidFill>
                          <a:latin typeface="Calibri"/>
                        </a:rPr>
                        <a:t>ea</a:t>
                      </a:r>
                      <a:endParaRPr lang="en-US" sz="1200" b="1" i="0" u="none" strike="noStrike" dirty="0">
                        <a:solidFill>
                          <a:srgbClr val="000000"/>
                        </a:solidFill>
                        <a:latin typeface="Calibri"/>
                      </a:endParaRPr>
                    </a:p>
                  </a:txBody>
                  <a:tcPr marL="7505" marR="7505" marT="5773" marB="0" anchor="ctr"/>
                </a:tc>
                <a:tc>
                  <a:txBody>
                    <a:bodyPr/>
                    <a:lstStyle/>
                    <a:p>
                      <a:pPr algn="ctr" fontAlgn="ctr"/>
                      <a:endParaRPr lang="en-US" sz="1200" b="1" i="0" u="none" strike="noStrike" dirty="0">
                        <a:solidFill>
                          <a:srgbClr val="000000"/>
                        </a:solidFill>
                        <a:latin typeface="+mn-lt"/>
                      </a:endParaRPr>
                    </a:p>
                  </a:txBody>
                  <a:tcPr marL="7505" marR="7505" marT="5773" marB="0" anchor="ctr"/>
                </a:tc>
                <a:extLst>
                  <a:ext uri="{0D108BD9-81ED-4DB2-BD59-A6C34878D82A}">
                    <a16:rowId xmlns:a16="http://schemas.microsoft.com/office/drawing/2014/main" val="10005"/>
                  </a:ext>
                </a:extLst>
              </a:tr>
              <a:tr h="341611">
                <a:tc>
                  <a:txBody>
                    <a:bodyPr/>
                    <a:lstStyle/>
                    <a:p>
                      <a:pPr algn="l" fontAlgn="ctr"/>
                      <a:r>
                        <a:rPr lang="en-US" sz="1200" b="1" u="none" strike="noStrike">
                          <a:solidFill>
                            <a:schemeClr val="bg1"/>
                          </a:solidFill>
                        </a:rPr>
                        <a:t>Total 12 V Power </a:t>
                      </a:r>
                      <a:endParaRPr lang="en-US" sz="1200" b="1" i="0" u="none" strike="noStrike" dirty="0">
                        <a:solidFill>
                          <a:schemeClr val="bg1"/>
                        </a:solidFill>
                        <a:latin typeface="Calibri"/>
                      </a:endParaRPr>
                    </a:p>
                  </a:txBody>
                  <a:tcPr marL="118872" marR="7505" marT="5773" marB="0" anchor="ctr">
                    <a:solidFill>
                      <a:schemeClr val="tx1">
                        <a:lumMod val="50000"/>
                        <a:lumOff val="50000"/>
                      </a:schemeClr>
                    </a:solidFill>
                  </a:tcPr>
                </a:tc>
                <a:tc>
                  <a:txBody>
                    <a:bodyPr/>
                    <a:lstStyle/>
                    <a:p>
                      <a:pPr algn="ctr" fontAlgn="ctr"/>
                      <a:endParaRPr lang="en-US" sz="1200" b="1" i="0" u="none" strike="noStrike" dirty="0">
                        <a:solidFill>
                          <a:schemeClr val="bg1"/>
                        </a:solidFill>
                        <a:latin typeface="Calibri"/>
                      </a:endParaRP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12</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256 </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32</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21.75</a:t>
                      </a:r>
                    </a:p>
                  </a:txBody>
                  <a:tcPr marL="7505" marR="7505" marT="5773" marB="0" anchor="ctr">
                    <a:solidFill>
                      <a:schemeClr val="tx1">
                        <a:lumMod val="50000"/>
                        <a:lumOff val="50000"/>
                      </a:schemeClr>
                    </a:solidFill>
                  </a:tcPr>
                </a:tc>
                <a:tc>
                  <a:txBody>
                    <a:bodyPr/>
                    <a:lstStyle/>
                    <a:p>
                      <a:pPr algn="ctr" fontAlgn="ctr"/>
                      <a:endParaRPr lang="en-US" sz="1200" b="1" i="0" u="none" strike="noStrike" dirty="0">
                        <a:solidFill>
                          <a:schemeClr val="bg1"/>
                        </a:solidFill>
                        <a:latin typeface="Calibri"/>
                      </a:endParaRPr>
                    </a:p>
                  </a:txBody>
                  <a:tcPr marL="7505" marR="7505" marT="5773" marB="0" anchor="ctr">
                    <a:solidFill>
                      <a:schemeClr val="tx1">
                        <a:lumMod val="50000"/>
                        <a:lumOff val="50000"/>
                      </a:schemeClr>
                    </a:solidFill>
                  </a:tcPr>
                </a:tc>
                <a:extLst>
                  <a:ext uri="{0D108BD9-81ED-4DB2-BD59-A6C34878D82A}">
                    <a16:rowId xmlns:a16="http://schemas.microsoft.com/office/drawing/2014/main" val="10006"/>
                  </a:ext>
                </a:extLst>
              </a:tr>
              <a:tr h="313011">
                <a:tc>
                  <a:txBody>
                    <a:bodyPr/>
                    <a:lstStyle/>
                    <a:p>
                      <a:pPr algn="l" fontAlgn="ctr"/>
                      <a:r>
                        <a:rPr lang="en-US" sz="1200" b="1" u="none" strike="noStrike" dirty="0">
                          <a:solidFill>
                            <a:schemeClr val="bg1"/>
                          </a:solidFill>
                        </a:rPr>
                        <a:t>VFK400W 12 V  Supply</a:t>
                      </a:r>
                      <a:endParaRPr lang="en-US" sz="1200" b="1" i="0" u="none" strike="noStrike" dirty="0">
                        <a:solidFill>
                          <a:schemeClr val="bg1"/>
                        </a:solidFill>
                        <a:latin typeface="Calibri"/>
                      </a:endParaRPr>
                    </a:p>
                  </a:txBody>
                  <a:tcPr marL="118872" marR="7505" marT="5773" marB="0" anchor="ct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1.2</a:t>
                      </a:r>
                    </a:p>
                  </a:txBody>
                  <a:tcPr marL="7505" marR="7505" marT="5773" marB="0" anchor="ct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10 to 36</a:t>
                      </a:r>
                    </a:p>
                  </a:txBody>
                  <a:tcPr marL="7505" marR="7505" marT="5773" marB="0" anchor="ct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400 max</a:t>
                      </a:r>
                    </a:p>
                  </a:txBody>
                  <a:tcPr marL="7505" marR="7505" marT="5773" marB="0" anchor="ct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33.3</a:t>
                      </a:r>
                    </a:p>
                  </a:txBody>
                  <a:tcPr marL="7505" marR="7505" marT="5773" marB="0" anchor="ct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65%</a:t>
                      </a:r>
                    </a:p>
                  </a:txBody>
                  <a:tcPr marL="7505" marR="7505" marT="5773" marB="0" anchor="ct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DC to DC Converter </a:t>
                      </a:r>
                    </a:p>
                  </a:txBody>
                  <a:tcPr marL="7505" marR="7505" marT="5773" marB="0" anchor="ctr">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7"/>
                  </a:ext>
                </a:extLst>
              </a:tr>
              <a:tr h="313011">
                <a:tc>
                  <a:txBody>
                    <a:bodyPr/>
                    <a:lstStyle/>
                    <a:p>
                      <a:pPr algn="l" fontAlgn="ctr"/>
                      <a:r>
                        <a:rPr lang="en-US" sz="1200" b="1" i="0" u="none" strike="noStrike" dirty="0" err="1">
                          <a:solidFill>
                            <a:srgbClr val="000000"/>
                          </a:solidFill>
                          <a:latin typeface="Calibri"/>
                        </a:rPr>
                        <a:t>Applanix</a:t>
                      </a:r>
                      <a:r>
                        <a:rPr lang="en-US" sz="1200" b="1" i="0" u="none" strike="noStrike" dirty="0">
                          <a:solidFill>
                            <a:srgbClr val="000000"/>
                          </a:solidFill>
                          <a:latin typeface="Calibri"/>
                        </a:rPr>
                        <a:t> GPS/IMU</a:t>
                      </a:r>
                    </a:p>
                  </a:txBody>
                  <a:tcPr marL="118872" marR="7505" marT="5773" marB="0" anchor="ctr">
                    <a:lnT w="12700" cap="flat" cmpd="sng" algn="ctr">
                      <a:solidFill>
                        <a:schemeClr val="tx1"/>
                      </a:solidFill>
                      <a:prstDash val="solid"/>
                      <a:round/>
                      <a:headEnd type="none" w="med" len="med"/>
                      <a:tailEnd type="none" w="med" len="med"/>
                    </a:lnT>
                  </a:tcPr>
                </a:tc>
                <a:tc>
                  <a:txBody>
                    <a:bodyPr/>
                    <a:lstStyle/>
                    <a:p>
                      <a:pPr algn="ctr" fontAlgn="ctr"/>
                      <a:r>
                        <a:rPr lang="en-US" sz="1200" b="1" i="0" u="none" strike="noStrike" dirty="0">
                          <a:solidFill>
                            <a:srgbClr val="000000"/>
                          </a:solidFill>
                          <a:latin typeface="Calibri"/>
                        </a:rPr>
                        <a:t>5</a:t>
                      </a:r>
                    </a:p>
                  </a:txBody>
                  <a:tcPr marL="7505" marR="7505" marT="5773" marB="0"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20 to 34</a:t>
                      </a:r>
                    </a:p>
                  </a:txBody>
                  <a:tcPr marL="7505" marR="7505" marT="5773" marB="0" anchor="ctr">
                    <a:lnT w="12700" cap="flat" cmpd="sng" algn="ctr">
                      <a:solidFill>
                        <a:schemeClr val="tx1"/>
                      </a:solidFill>
                      <a:prstDash val="solid"/>
                      <a:round/>
                      <a:headEnd type="none" w="med" len="med"/>
                      <a:tailEnd type="none" w="med" len="med"/>
                    </a:lnT>
                  </a:tcPr>
                </a:tc>
                <a:tc>
                  <a:txBody>
                    <a:bodyPr/>
                    <a:lstStyle/>
                    <a:p>
                      <a:pPr algn="ctr" fontAlgn="ctr"/>
                      <a:r>
                        <a:rPr lang="en-US" sz="1200" b="1" i="0" u="none" strike="noStrike" dirty="0">
                          <a:solidFill>
                            <a:srgbClr val="000000"/>
                          </a:solidFill>
                          <a:latin typeface="Calibri"/>
                        </a:rPr>
                        <a:t>80</a:t>
                      </a:r>
                    </a:p>
                  </a:txBody>
                  <a:tcPr marL="7505" marR="7505" marT="5773" marB="0" anchor="ctr">
                    <a:lnT w="12700" cap="flat" cmpd="sng" algn="ctr">
                      <a:solidFill>
                        <a:schemeClr val="tx1"/>
                      </a:solidFill>
                      <a:prstDash val="solid"/>
                      <a:round/>
                      <a:headEnd type="none" w="med" len="med"/>
                      <a:tailEnd type="none" w="med" len="med"/>
                    </a:lnT>
                  </a:tcPr>
                </a:tc>
                <a:tc>
                  <a:txBody>
                    <a:bodyPr/>
                    <a:lstStyle/>
                    <a:p>
                      <a:pPr marL="0" marR="0" indent="0" algn="ctr" defTabSz="1799539" rtl="0" eaLnBrk="1" fontAlgn="ctr" latinLnBrk="0" hangingPunct="1">
                        <a:lnSpc>
                          <a:spcPct val="100000"/>
                        </a:lnSpc>
                        <a:spcBef>
                          <a:spcPts val="0"/>
                        </a:spcBef>
                        <a:spcAft>
                          <a:spcPts val="0"/>
                        </a:spcAft>
                        <a:buClrTx/>
                        <a:buSzTx/>
                        <a:buFontTx/>
                        <a:buNone/>
                        <a:tabLst/>
                        <a:defRPr/>
                      </a:pPr>
                      <a:r>
                        <a:rPr lang="en-US" sz="1200" b="1" i="0" u="none" strike="noStrike" dirty="0">
                          <a:solidFill>
                            <a:schemeClr val="tx1"/>
                          </a:solidFill>
                          <a:latin typeface="+mn-lt"/>
                        </a:rPr>
                        <a:t>4.5</a:t>
                      </a:r>
                    </a:p>
                  </a:txBody>
                  <a:tcPr marL="7505" marR="7505" marT="5773" marB="0" anchor="ctr">
                    <a:lnT w="12700" cap="flat" cmpd="sng" algn="ctr">
                      <a:solidFill>
                        <a:schemeClr val="tx1"/>
                      </a:solidFill>
                      <a:prstDash val="solid"/>
                      <a:round/>
                      <a:headEnd type="none" w="med" len="med"/>
                      <a:tailEnd type="none" w="med" len="med"/>
                    </a:lnT>
                  </a:tcPr>
                </a:tc>
                <a:tc>
                  <a:txBody>
                    <a:bodyPr/>
                    <a:lstStyle/>
                    <a:p>
                      <a:pPr marL="0" marR="0" indent="0" algn="ctr" defTabSz="1799539" rtl="0" eaLnBrk="1" fontAlgn="ctr" latinLnBrk="0" hangingPunct="1">
                        <a:lnSpc>
                          <a:spcPct val="100000"/>
                        </a:lnSpc>
                        <a:spcBef>
                          <a:spcPts val="0"/>
                        </a:spcBef>
                        <a:spcAft>
                          <a:spcPts val="0"/>
                        </a:spcAft>
                        <a:buClrTx/>
                        <a:buSzTx/>
                        <a:buFontTx/>
                        <a:buNone/>
                        <a:tabLst/>
                        <a:defRPr/>
                      </a:pPr>
                      <a:r>
                        <a:rPr lang="en-US" sz="1200" b="1" i="0" u="none" strike="noStrike" dirty="0">
                          <a:solidFill>
                            <a:schemeClr val="tx1"/>
                          </a:solidFill>
                          <a:latin typeface="+mn-lt"/>
                        </a:rPr>
                        <a:t>3</a:t>
                      </a:r>
                    </a:p>
                  </a:txBody>
                  <a:tcPr marL="7505" marR="7505" marT="5773" marB="0" anchor="ctr">
                    <a:lnT w="12700" cap="flat" cmpd="sng" algn="ctr">
                      <a:solidFill>
                        <a:schemeClr val="tx1"/>
                      </a:solidFill>
                      <a:prstDash val="solid"/>
                      <a:round/>
                      <a:headEnd type="none" w="med" len="med"/>
                      <a:tailEnd type="none" w="med" len="med"/>
                    </a:lnT>
                  </a:tcP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RJ</a:t>
                      </a:r>
                      <a:r>
                        <a:rPr lang="en-US" sz="1200" b="1" i="0" u="none" strike="noStrike" baseline="0" dirty="0">
                          <a:solidFill>
                            <a:srgbClr val="000000"/>
                          </a:solidFill>
                          <a:latin typeface="+mn-lt"/>
                        </a:rPr>
                        <a:t>45 CAT5</a:t>
                      </a:r>
                      <a:endParaRPr lang="en-US" sz="1200" b="1" i="0" u="none" strike="noStrike" dirty="0">
                        <a:solidFill>
                          <a:srgbClr val="000000"/>
                        </a:solidFill>
                        <a:latin typeface="+mn-lt"/>
                      </a:endParaRPr>
                    </a:p>
                  </a:txBody>
                  <a:tcPr marL="7505" marR="7505" marT="5773"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8"/>
                  </a:ext>
                </a:extLst>
              </a:tr>
              <a:tr h="341611">
                <a:tc>
                  <a:txBody>
                    <a:bodyPr/>
                    <a:lstStyle/>
                    <a:p>
                      <a:pPr algn="l" fontAlgn="ctr"/>
                      <a:r>
                        <a:rPr lang="en-US" sz="1200" b="1" i="0" u="none" strike="noStrike" dirty="0">
                          <a:solidFill>
                            <a:srgbClr val="000000"/>
                          </a:solidFill>
                          <a:latin typeface="Calibri"/>
                        </a:rPr>
                        <a:t>Network Switch</a:t>
                      </a:r>
                    </a:p>
                  </a:txBody>
                  <a:tcPr marL="118872" marR="7505" marT="5773" marB="0" anchor="ctr"/>
                </a:tc>
                <a:tc>
                  <a:txBody>
                    <a:bodyPr/>
                    <a:lstStyle/>
                    <a:p>
                      <a:pPr algn="ctr" fontAlgn="ctr"/>
                      <a:r>
                        <a:rPr lang="en-US" sz="1200" b="1" i="0" u="none" strike="noStrike" dirty="0">
                          <a:solidFill>
                            <a:srgbClr val="000000"/>
                          </a:solidFill>
                          <a:latin typeface="Calibri"/>
                        </a:rPr>
                        <a:t>2</a:t>
                      </a:r>
                    </a:p>
                  </a:txBody>
                  <a:tcPr marL="7505" marR="7505" marT="5773" marB="0" anchor="ctr"/>
                </a:tc>
                <a:tc>
                  <a:txBody>
                    <a:bodyPr/>
                    <a:lstStyle/>
                    <a:p>
                      <a:pPr algn="ctr" fontAlgn="ctr"/>
                      <a:r>
                        <a:rPr lang="en-US" sz="1200" b="1" i="0" u="none" strike="noStrike" dirty="0">
                          <a:solidFill>
                            <a:srgbClr val="000000"/>
                          </a:solidFill>
                          <a:latin typeface="Calibri"/>
                        </a:rPr>
                        <a:t>9 to 60</a:t>
                      </a:r>
                    </a:p>
                  </a:txBody>
                  <a:tcPr marL="7505" marR="7505" marT="5773" marB="0" anchor="ctr"/>
                </a:tc>
                <a:tc>
                  <a:txBody>
                    <a:bodyPr/>
                    <a:lstStyle/>
                    <a:p>
                      <a:pPr algn="ctr" fontAlgn="ctr"/>
                      <a:r>
                        <a:rPr lang="en-US" sz="1200" b="1" i="0" u="none" strike="noStrike" dirty="0">
                          <a:solidFill>
                            <a:srgbClr val="000000"/>
                          </a:solidFill>
                          <a:latin typeface="Calibri"/>
                        </a:rPr>
                        <a:t>24</a:t>
                      </a:r>
                    </a:p>
                  </a:txBody>
                  <a:tcPr marL="7505" marR="7505" marT="5773" marB="0" anchor="ctr"/>
                </a:tc>
                <a:tc>
                  <a:txBody>
                    <a:bodyPr/>
                    <a:lstStyle/>
                    <a:p>
                      <a:pPr algn="ctr" fontAlgn="ctr"/>
                      <a:r>
                        <a:rPr lang="en-US" sz="1200" b="1" i="0" u="none" strike="noStrike" dirty="0">
                          <a:solidFill>
                            <a:srgbClr val="000000"/>
                          </a:solidFill>
                          <a:latin typeface="Calibri"/>
                        </a:rPr>
                        <a:t>2</a:t>
                      </a:r>
                    </a:p>
                  </a:txBody>
                  <a:tcPr marL="7505" marR="7505" marT="5773" marB="0" anchor="ctr"/>
                </a:tc>
                <a:tc>
                  <a:txBody>
                    <a:bodyPr/>
                    <a:lstStyle/>
                    <a:p>
                      <a:pPr algn="ctr" fontAlgn="ctr"/>
                      <a:r>
                        <a:rPr lang="en-US" sz="1200" b="1" i="0" u="none" strike="noStrike" dirty="0">
                          <a:solidFill>
                            <a:srgbClr val="000000"/>
                          </a:solidFill>
                          <a:latin typeface="Calibri"/>
                        </a:rPr>
                        <a:t>1</a:t>
                      </a:r>
                    </a:p>
                  </a:txBody>
                  <a:tcPr marL="7505" marR="7505" marT="5773" marB="0" anchor="ct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RJ</a:t>
                      </a:r>
                      <a:r>
                        <a:rPr lang="en-US" sz="1200" b="1" i="0" u="none" strike="noStrike" baseline="0" dirty="0">
                          <a:solidFill>
                            <a:srgbClr val="000000"/>
                          </a:solidFill>
                          <a:latin typeface="+mn-lt"/>
                        </a:rPr>
                        <a:t>45 CAT5</a:t>
                      </a:r>
                      <a:endParaRPr lang="en-US" sz="1200" b="1" i="0" u="none" strike="noStrike" dirty="0">
                        <a:solidFill>
                          <a:srgbClr val="000000"/>
                        </a:solidFill>
                        <a:latin typeface="+mn-lt"/>
                      </a:endParaRPr>
                    </a:p>
                  </a:txBody>
                  <a:tcPr marL="7505" marR="7505" marT="5773" marB="0" anchor="ctr"/>
                </a:tc>
                <a:extLst>
                  <a:ext uri="{0D108BD9-81ED-4DB2-BD59-A6C34878D82A}">
                    <a16:rowId xmlns:a16="http://schemas.microsoft.com/office/drawing/2014/main" val="10009"/>
                  </a:ext>
                </a:extLst>
              </a:tr>
              <a:tr h="313011">
                <a:tc>
                  <a:txBody>
                    <a:bodyPr/>
                    <a:lstStyle/>
                    <a:p>
                      <a:pPr algn="l" fontAlgn="ctr"/>
                      <a:r>
                        <a:rPr lang="en-US" sz="1200" b="1" i="0" u="none" strike="noStrike" dirty="0">
                          <a:solidFill>
                            <a:srgbClr val="000000"/>
                          </a:solidFill>
                          <a:latin typeface="Calibri"/>
                        </a:rPr>
                        <a:t>VNIR HSI</a:t>
                      </a:r>
                    </a:p>
                  </a:txBody>
                  <a:tcPr marL="118872" marR="7505" marT="5773" marB="0" anchor="ctr"/>
                </a:tc>
                <a:tc>
                  <a:txBody>
                    <a:bodyPr/>
                    <a:lstStyle/>
                    <a:p>
                      <a:pPr algn="ctr" fontAlgn="ctr"/>
                      <a:r>
                        <a:rPr lang="en-US" sz="1200" b="1" i="0" u="none" strike="noStrike" dirty="0">
                          <a:solidFill>
                            <a:srgbClr val="000000"/>
                          </a:solidFill>
                          <a:latin typeface="Calibri"/>
                        </a:rPr>
                        <a:t>2</a:t>
                      </a:r>
                    </a:p>
                  </a:txBody>
                  <a:tcPr marL="7505" marR="7505" marT="5773" marB="0" anchor="ctr"/>
                </a:tc>
                <a:tc>
                  <a:txBody>
                    <a:bodyPr/>
                    <a:lstStyle/>
                    <a:p>
                      <a:pPr algn="ctr" fontAlgn="ctr"/>
                      <a:r>
                        <a:rPr lang="en-US" sz="1200" b="1" i="0" u="none" strike="noStrike" dirty="0">
                          <a:solidFill>
                            <a:srgbClr val="000000"/>
                          </a:solidFill>
                          <a:latin typeface="Calibri"/>
                        </a:rPr>
                        <a:t>24</a:t>
                      </a:r>
                    </a:p>
                  </a:txBody>
                  <a:tcPr marL="7505" marR="7505" marT="5773" marB="0" anchor="ctr"/>
                </a:tc>
                <a:tc>
                  <a:txBody>
                    <a:bodyPr/>
                    <a:lstStyle/>
                    <a:p>
                      <a:pPr algn="ctr" fontAlgn="ctr"/>
                      <a:r>
                        <a:rPr lang="en-US" sz="1200" b="1" i="0" u="none" strike="noStrike" dirty="0">
                          <a:solidFill>
                            <a:srgbClr val="000000"/>
                          </a:solidFill>
                          <a:latin typeface="Calibri"/>
                        </a:rPr>
                        <a:t>10</a:t>
                      </a:r>
                    </a:p>
                  </a:txBody>
                  <a:tcPr marL="7505" marR="7505" marT="5773" marB="0" anchor="ctr"/>
                </a:tc>
                <a:tc>
                  <a:txBody>
                    <a:bodyPr/>
                    <a:lstStyle/>
                    <a:p>
                      <a:pPr algn="ctr" fontAlgn="ctr"/>
                      <a:r>
                        <a:rPr lang="en-US" sz="1200" b="1" i="0" u="none" strike="noStrike" dirty="0">
                          <a:solidFill>
                            <a:srgbClr val="000000"/>
                          </a:solidFill>
                          <a:latin typeface="Calibri"/>
                        </a:rPr>
                        <a:t>0.75</a:t>
                      </a:r>
                    </a:p>
                  </a:txBody>
                  <a:tcPr marL="7505" marR="7505" marT="5773" marB="0" anchor="ctr"/>
                </a:tc>
                <a:tc>
                  <a:txBody>
                    <a:bodyPr/>
                    <a:lstStyle/>
                    <a:p>
                      <a:pPr algn="ctr" fontAlgn="ctr"/>
                      <a:r>
                        <a:rPr lang="en-US" sz="1200" b="1" i="0" u="none" strike="noStrike" dirty="0">
                          <a:solidFill>
                            <a:srgbClr val="000000"/>
                          </a:solidFill>
                          <a:latin typeface="Calibri"/>
                        </a:rPr>
                        <a:t>.5</a:t>
                      </a:r>
                    </a:p>
                  </a:txBody>
                  <a:tcPr marL="7505" marR="7505" marT="5773" marB="0" anchor="ctr"/>
                </a:tc>
                <a:tc>
                  <a:txBody>
                    <a:bodyPr/>
                    <a:lstStyle/>
                    <a:p>
                      <a:pPr marL="0" marR="0" indent="0" algn="ctr" defTabSz="1799539"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2 x Camera Link</a:t>
                      </a:r>
                      <a:endParaRPr lang="en-US" sz="1200" b="1" i="0" u="none" strike="noStrike" dirty="0">
                        <a:solidFill>
                          <a:srgbClr val="000000"/>
                        </a:solidFill>
                        <a:latin typeface="Calibri"/>
                      </a:endParaRPr>
                    </a:p>
                  </a:txBody>
                  <a:tcPr marL="7505" marR="7505" marT="5773" marB="0" anchor="ctr"/>
                </a:tc>
                <a:extLst>
                  <a:ext uri="{0D108BD9-81ED-4DB2-BD59-A6C34878D82A}">
                    <a16:rowId xmlns:a16="http://schemas.microsoft.com/office/drawing/2014/main" val="10010"/>
                  </a:ext>
                </a:extLst>
              </a:tr>
              <a:tr h="341611">
                <a:tc>
                  <a:txBody>
                    <a:bodyPr/>
                    <a:lstStyle/>
                    <a:p>
                      <a:pPr algn="l" fontAlgn="ctr"/>
                      <a:r>
                        <a:rPr lang="en-US" sz="1200" b="1" u="none" strike="noStrike" dirty="0" err="1"/>
                        <a:t>Riegl</a:t>
                      </a:r>
                      <a:r>
                        <a:rPr lang="en-US" sz="1200" b="1" u="none" strike="noStrike" dirty="0"/>
                        <a:t> VQ-480i LiDAR (x2) </a:t>
                      </a:r>
                      <a:endParaRPr lang="en-US" sz="1200" b="1" i="0" u="none" strike="noStrike" dirty="0">
                        <a:solidFill>
                          <a:srgbClr val="000000"/>
                        </a:solidFill>
                        <a:latin typeface="Calibri"/>
                      </a:endParaRPr>
                    </a:p>
                  </a:txBody>
                  <a:tcPr marL="118872" marR="7505" marT="5773" marB="0" anchor="ctr"/>
                </a:tc>
                <a:tc>
                  <a:txBody>
                    <a:bodyPr/>
                    <a:lstStyle/>
                    <a:p>
                      <a:pPr algn="ctr" fontAlgn="ctr"/>
                      <a:r>
                        <a:rPr lang="en-US" sz="1200" b="1" u="none" strike="noStrike" dirty="0"/>
                        <a:t>11.5</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u="none" strike="noStrike" dirty="0"/>
                        <a:t>18 to 32</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u="none" strike="noStrike" dirty="0"/>
                        <a:t>65 </a:t>
                      </a:r>
                      <a:r>
                        <a:rPr lang="en-US" sz="1200" b="1" u="none" strike="noStrike" dirty="0" err="1"/>
                        <a:t>ea</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i="0" u="none" strike="noStrike" dirty="0">
                          <a:solidFill>
                            <a:srgbClr val="000000"/>
                          </a:solidFill>
                          <a:latin typeface="Calibri"/>
                        </a:rPr>
                        <a:t>5 </a:t>
                      </a:r>
                      <a:r>
                        <a:rPr lang="en-US" sz="1200" b="1" i="0" u="none" strike="noStrike" dirty="0" err="1">
                          <a:solidFill>
                            <a:srgbClr val="000000"/>
                          </a:solidFill>
                          <a:latin typeface="Calibri"/>
                        </a:rPr>
                        <a:t>ea</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i="0" u="none" strike="noStrike" dirty="0">
                          <a:solidFill>
                            <a:srgbClr val="000000"/>
                          </a:solidFill>
                          <a:latin typeface="Calibri"/>
                        </a:rPr>
                        <a:t>3 </a:t>
                      </a:r>
                      <a:r>
                        <a:rPr lang="en-US" sz="1200" b="1" i="0" u="none" strike="noStrike" dirty="0" err="1">
                          <a:solidFill>
                            <a:srgbClr val="000000"/>
                          </a:solidFill>
                          <a:latin typeface="Calibri"/>
                        </a:rPr>
                        <a:t>ea</a:t>
                      </a:r>
                      <a:endParaRPr lang="en-US" sz="1200" b="1" i="0" u="none" strike="noStrike" dirty="0">
                        <a:solidFill>
                          <a:srgbClr val="000000"/>
                        </a:solidFill>
                        <a:latin typeface="Calibri"/>
                      </a:endParaRPr>
                    </a:p>
                  </a:txBody>
                  <a:tcPr marL="7505" marR="7505" marT="5773" marB="0" anchor="ct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RJ</a:t>
                      </a:r>
                      <a:r>
                        <a:rPr lang="en-US" sz="1200" b="1" i="0" u="none" strike="noStrike" baseline="0" dirty="0">
                          <a:solidFill>
                            <a:srgbClr val="000000"/>
                          </a:solidFill>
                          <a:latin typeface="+mn-lt"/>
                        </a:rPr>
                        <a:t>45 CAT5</a:t>
                      </a:r>
                      <a:endParaRPr lang="en-US" sz="1200" b="1" i="0" u="none" strike="noStrike" dirty="0">
                        <a:solidFill>
                          <a:srgbClr val="000000"/>
                        </a:solidFill>
                        <a:latin typeface="+mn-lt"/>
                      </a:endParaRPr>
                    </a:p>
                  </a:txBody>
                  <a:tcPr marL="7505" marR="7505" marT="5773" marB="0" anchor="ctr"/>
                </a:tc>
                <a:extLst>
                  <a:ext uri="{0D108BD9-81ED-4DB2-BD59-A6C34878D82A}">
                    <a16:rowId xmlns:a16="http://schemas.microsoft.com/office/drawing/2014/main" val="10011"/>
                  </a:ext>
                </a:extLst>
              </a:tr>
              <a:tr h="313011">
                <a:tc>
                  <a:txBody>
                    <a:bodyPr/>
                    <a:lstStyle/>
                    <a:p>
                      <a:pPr algn="l" fontAlgn="ctr"/>
                      <a:r>
                        <a:rPr lang="en-US" sz="1200" b="1" i="0" u="none" strike="noStrike" dirty="0">
                          <a:solidFill>
                            <a:srgbClr val="000000"/>
                          </a:solidFill>
                          <a:latin typeface="Calibri"/>
                        </a:rPr>
                        <a:t>Phase One IXM1000-R </a:t>
                      </a:r>
                      <a:r>
                        <a:rPr lang="en-US" sz="1200" b="1" u="none" strike="noStrike" dirty="0"/>
                        <a:t>(x2) </a:t>
                      </a:r>
                      <a:endParaRPr lang="en-US" sz="1200" b="1" i="0" u="none" strike="noStrike" dirty="0">
                        <a:solidFill>
                          <a:srgbClr val="000000"/>
                        </a:solidFill>
                        <a:latin typeface="Calibri"/>
                      </a:endParaRPr>
                    </a:p>
                  </a:txBody>
                  <a:tcPr marL="118872" marR="7505" marT="5773" marB="0" anchor="ctr"/>
                </a:tc>
                <a:tc>
                  <a:txBody>
                    <a:bodyPr/>
                    <a:lstStyle/>
                    <a:p>
                      <a:pPr algn="ctr" fontAlgn="ctr"/>
                      <a:r>
                        <a:rPr lang="en-US" sz="1200" b="1" i="0" u="none" strike="noStrike" dirty="0">
                          <a:solidFill>
                            <a:srgbClr val="000000"/>
                          </a:solidFill>
                          <a:latin typeface="Calibri"/>
                        </a:rPr>
                        <a:t>1.7</a:t>
                      </a:r>
                    </a:p>
                  </a:txBody>
                  <a:tcPr marL="7505" marR="7505" marT="5773" marB="0" anchor="ctr"/>
                </a:tc>
                <a:tc>
                  <a:txBody>
                    <a:bodyPr/>
                    <a:lstStyle/>
                    <a:p>
                      <a:pPr algn="ctr" fontAlgn="ctr"/>
                      <a:r>
                        <a:rPr lang="en-US" sz="1200" b="1" i="0" u="none" strike="noStrike" dirty="0">
                          <a:solidFill>
                            <a:srgbClr val="000000"/>
                          </a:solidFill>
                          <a:latin typeface="Calibri"/>
                        </a:rPr>
                        <a:t>12 to 30</a:t>
                      </a:r>
                    </a:p>
                  </a:txBody>
                  <a:tcPr marL="7505" marR="7505" marT="5773" marB="0" anchor="ctr"/>
                </a:tc>
                <a:tc>
                  <a:txBody>
                    <a:bodyPr/>
                    <a:lstStyle/>
                    <a:p>
                      <a:pPr algn="ctr" fontAlgn="ctr"/>
                      <a:r>
                        <a:rPr lang="en-US" sz="1200" b="1" i="0" u="none" strike="noStrike" dirty="0">
                          <a:solidFill>
                            <a:srgbClr val="000000"/>
                          </a:solidFill>
                          <a:latin typeface="Calibri"/>
                        </a:rPr>
                        <a:t>10</a:t>
                      </a:r>
                    </a:p>
                  </a:txBody>
                  <a:tcPr marL="7505" marR="7505" marT="5773" marB="0" anchor="ctr"/>
                </a:tc>
                <a:tc>
                  <a:txBody>
                    <a:bodyPr/>
                    <a:lstStyle/>
                    <a:p>
                      <a:pPr algn="ctr" fontAlgn="ctr"/>
                      <a:r>
                        <a:rPr lang="en-US" sz="1200" b="1" i="0" u="none" strike="noStrike" dirty="0">
                          <a:solidFill>
                            <a:srgbClr val="000000"/>
                          </a:solidFill>
                          <a:latin typeface="Calibri"/>
                        </a:rPr>
                        <a:t>0.5</a:t>
                      </a:r>
                    </a:p>
                  </a:txBody>
                  <a:tcPr marL="7505" marR="7505" marT="5773" marB="0" anchor="ctr"/>
                </a:tc>
                <a:tc>
                  <a:txBody>
                    <a:bodyPr/>
                    <a:lstStyle/>
                    <a:p>
                      <a:pPr algn="ctr" fontAlgn="ctr"/>
                      <a:r>
                        <a:rPr lang="en-US" sz="1200" b="1" i="0" u="none" strike="noStrike" dirty="0">
                          <a:solidFill>
                            <a:srgbClr val="000000"/>
                          </a:solidFill>
                          <a:latin typeface="Calibri"/>
                        </a:rPr>
                        <a:t>0.5</a:t>
                      </a:r>
                    </a:p>
                  </a:txBody>
                  <a:tcPr marL="7505" marR="7505" marT="5773" marB="0" anchor="ctr"/>
                </a:tc>
                <a:tc>
                  <a:txBody>
                    <a:bodyPr/>
                    <a:lstStyle/>
                    <a:p>
                      <a:pPr algn="ctr" fontAlgn="ctr"/>
                      <a:r>
                        <a:rPr lang="en-US" sz="1200" b="1" i="0" u="none" strike="noStrike" dirty="0">
                          <a:solidFill>
                            <a:srgbClr val="000000"/>
                          </a:solidFill>
                          <a:latin typeface="+mn-lt"/>
                        </a:rPr>
                        <a:t>USB 3.0</a:t>
                      </a:r>
                    </a:p>
                  </a:txBody>
                  <a:tcPr marL="7505" marR="7505" marT="5773" marB="0" anchor="ctr"/>
                </a:tc>
                <a:extLst>
                  <a:ext uri="{0D108BD9-81ED-4DB2-BD59-A6C34878D82A}">
                    <a16:rowId xmlns:a16="http://schemas.microsoft.com/office/drawing/2014/main" val="10012"/>
                  </a:ext>
                </a:extLst>
              </a:tr>
              <a:tr h="313011">
                <a:tc>
                  <a:txBody>
                    <a:bodyPr/>
                    <a:lstStyle/>
                    <a:p>
                      <a:pPr algn="l" fontAlgn="ctr"/>
                      <a:r>
                        <a:rPr lang="en-US" sz="1200" b="1" i="0" u="none" strike="noStrike" dirty="0">
                          <a:solidFill>
                            <a:schemeClr val="bg1"/>
                          </a:solidFill>
                          <a:latin typeface="+mn-lt"/>
                        </a:rPr>
                        <a:t>Total 24 V Power</a:t>
                      </a:r>
                    </a:p>
                  </a:txBody>
                  <a:tcPr marL="118872" marR="7505" marT="5773" marB="0" anchor="ctr">
                    <a:solidFill>
                      <a:schemeClr val="tx1">
                        <a:lumMod val="50000"/>
                        <a:lumOff val="50000"/>
                      </a:schemeClr>
                    </a:solidFill>
                  </a:tcPr>
                </a:tc>
                <a:tc>
                  <a:txBody>
                    <a:bodyPr/>
                    <a:lstStyle/>
                    <a:p>
                      <a:pPr algn="ctr" fontAlgn="ctr"/>
                      <a:endParaRPr lang="en-US" sz="1200" b="1" i="0" u="none" strike="noStrike" dirty="0">
                        <a:solidFill>
                          <a:schemeClr val="bg1"/>
                        </a:solidFill>
                        <a:latin typeface="Calibri"/>
                      </a:endParaRP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24</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240</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17</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11.5</a:t>
                      </a:r>
                    </a:p>
                  </a:txBody>
                  <a:tcPr marL="7505" marR="7505" marT="5773" marB="0" anchor="ctr">
                    <a:solidFill>
                      <a:schemeClr val="tx1">
                        <a:lumMod val="50000"/>
                        <a:lumOff val="50000"/>
                      </a:schemeClr>
                    </a:solidFill>
                  </a:tcP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endParaRPr lang="en-US" sz="1200" b="1" i="0" u="none" strike="noStrike" dirty="0">
                        <a:solidFill>
                          <a:schemeClr val="bg1"/>
                        </a:solidFill>
                        <a:latin typeface="+mn-lt"/>
                      </a:endParaRPr>
                    </a:p>
                  </a:txBody>
                  <a:tcPr marL="7505" marR="7505" marT="5773" marB="0" anchor="ctr">
                    <a:solidFill>
                      <a:schemeClr val="tx1">
                        <a:lumMod val="50000"/>
                        <a:lumOff val="50000"/>
                      </a:schemeClr>
                    </a:solidFill>
                  </a:tcPr>
                </a:tc>
                <a:extLst>
                  <a:ext uri="{0D108BD9-81ED-4DB2-BD59-A6C34878D82A}">
                    <a16:rowId xmlns:a16="http://schemas.microsoft.com/office/drawing/2014/main" val="10013"/>
                  </a:ext>
                </a:extLst>
              </a:tr>
              <a:tr h="313011">
                <a:tc>
                  <a:txBody>
                    <a:bodyPr/>
                    <a:lstStyle/>
                    <a:p>
                      <a:pPr algn="l" fontAlgn="ctr"/>
                      <a:r>
                        <a:rPr lang="en-US" sz="1200" b="1" u="none" strike="noStrike" dirty="0">
                          <a:solidFill>
                            <a:schemeClr val="bg1"/>
                          </a:solidFill>
                        </a:rPr>
                        <a:t>VFK400W </a:t>
                      </a:r>
                      <a:r>
                        <a:rPr lang="en-US" sz="1200" b="1" u="none" strike="noStrike">
                          <a:solidFill>
                            <a:schemeClr val="bg1"/>
                          </a:solidFill>
                        </a:rPr>
                        <a:t>24 V Supply </a:t>
                      </a:r>
                      <a:endParaRPr lang="en-US" sz="1200" b="1" i="0" u="none" strike="noStrike" dirty="0">
                        <a:solidFill>
                          <a:schemeClr val="bg1"/>
                        </a:solidFill>
                        <a:latin typeface="+mn-lt"/>
                      </a:endParaRPr>
                    </a:p>
                  </a:txBody>
                  <a:tcPr marL="118872"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1.2</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10 to 36</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400 max</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16.7</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69%</a:t>
                      </a:r>
                    </a:p>
                  </a:txBody>
                  <a:tcPr marL="7505" marR="7505" marT="5773" marB="0" anchor="ctr">
                    <a:solidFill>
                      <a:schemeClr val="tx1">
                        <a:lumMod val="50000"/>
                        <a:lumOff val="50000"/>
                      </a:schemeClr>
                    </a:solidFill>
                  </a:tcP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r>
                        <a:rPr lang="en-US" sz="1200" b="1" i="0" u="none" strike="noStrike" dirty="0">
                          <a:solidFill>
                            <a:schemeClr val="bg1"/>
                          </a:solidFill>
                          <a:latin typeface="+mn-lt"/>
                        </a:rPr>
                        <a:t>DC to DC Converter </a:t>
                      </a:r>
                    </a:p>
                  </a:txBody>
                  <a:tcPr marL="7505" marR="7505" marT="5773" marB="0" anchor="ctr">
                    <a:solidFill>
                      <a:schemeClr val="tx1">
                        <a:lumMod val="50000"/>
                        <a:lumOff val="50000"/>
                      </a:schemeClr>
                    </a:solidFill>
                  </a:tcPr>
                </a:tc>
                <a:extLst>
                  <a:ext uri="{0D108BD9-81ED-4DB2-BD59-A6C34878D82A}">
                    <a16:rowId xmlns:a16="http://schemas.microsoft.com/office/drawing/2014/main" val="10014"/>
                  </a:ext>
                </a:extLst>
              </a:tr>
              <a:tr h="313011">
                <a:tc>
                  <a:txBody>
                    <a:bodyPr/>
                    <a:lstStyle/>
                    <a:p>
                      <a:pPr algn="l" fontAlgn="ctr"/>
                      <a:r>
                        <a:rPr lang="en-US" sz="1200" b="1" i="0" u="none" strike="noStrike" dirty="0">
                          <a:solidFill>
                            <a:srgbClr val="FFFFFF"/>
                          </a:solidFill>
                          <a:latin typeface="Calibri"/>
                        </a:rPr>
                        <a:t>Total System Components</a:t>
                      </a:r>
                    </a:p>
                    <a:p>
                      <a:pPr algn="l" fontAlgn="ctr"/>
                      <a:r>
                        <a:rPr lang="en-US" sz="1200" b="1" i="0" u="none" strike="noStrike" dirty="0">
                          <a:solidFill>
                            <a:srgbClr val="FFFFFF"/>
                          </a:solidFill>
                          <a:latin typeface="Calibri"/>
                        </a:rPr>
                        <a:t>+ Hardware</a:t>
                      </a:r>
                    </a:p>
                  </a:txBody>
                  <a:tcPr marL="118872" marR="7505" marT="5773" marB="0" anchor="ctr">
                    <a:solidFill>
                      <a:schemeClr val="tx1">
                        <a:lumMod val="50000"/>
                        <a:lumOff val="50000"/>
                      </a:schemeClr>
                    </a:solidFill>
                  </a:tcPr>
                </a:tc>
                <a:tc>
                  <a:txBody>
                    <a:bodyPr/>
                    <a:lstStyle/>
                    <a:p>
                      <a:pPr algn="ctr" fontAlgn="ctr"/>
                      <a:r>
                        <a:rPr lang="en-US" sz="1200" b="1" u="none" strike="noStrike" dirty="0">
                          <a:solidFill>
                            <a:schemeClr val="bg1"/>
                          </a:solidFill>
                        </a:rPr>
                        <a:t>56 (120 </a:t>
                      </a:r>
                      <a:r>
                        <a:rPr lang="en-US" sz="1200" b="1" u="none" strike="noStrike" dirty="0" err="1">
                          <a:solidFill>
                            <a:schemeClr val="bg1"/>
                          </a:solidFill>
                        </a:rPr>
                        <a:t>lb</a:t>
                      </a:r>
                      <a:r>
                        <a:rPr lang="en-US" sz="1200" b="1" u="none" strike="noStrike" dirty="0">
                          <a:solidFill>
                            <a:schemeClr val="bg1"/>
                          </a:solidFill>
                        </a:rPr>
                        <a:t>)</a:t>
                      </a:r>
                    </a:p>
                    <a:p>
                      <a:pPr algn="ctr" fontAlgn="ctr"/>
                      <a:r>
                        <a:rPr lang="en-US" sz="1200" b="1" i="0" u="none" strike="noStrike" dirty="0">
                          <a:solidFill>
                            <a:schemeClr val="bg1"/>
                          </a:solidFill>
                          <a:latin typeface="Calibri"/>
                        </a:rPr>
                        <a:t>100 (220 </a:t>
                      </a:r>
                      <a:r>
                        <a:rPr lang="en-US" sz="1200" b="1" i="0" u="none" strike="noStrike" dirty="0" err="1">
                          <a:solidFill>
                            <a:schemeClr val="bg1"/>
                          </a:solidFill>
                          <a:latin typeface="Calibri"/>
                        </a:rPr>
                        <a:t>lb</a:t>
                      </a:r>
                      <a:r>
                        <a:rPr lang="en-US" sz="1200" b="1" i="0" u="none" strike="noStrike" dirty="0">
                          <a:solidFill>
                            <a:schemeClr val="bg1"/>
                          </a:solidFill>
                          <a:latin typeface="Calibri"/>
                        </a:rPr>
                        <a:t>)</a:t>
                      </a:r>
                    </a:p>
                  </a:txBody>
                  <a:tcPr marL="7505" marR="7505" marT="5773" marB="0" anchor="ctr">
                    <a:solidFill>
                      <a:schemeClr val="tx1">
                        <a:lumMod val="50000"/>
                        <a:lumOff val="5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chemeClr val="bg1"/>
                          </a:solidFill>
                          <a:latin typeface="+mn-lt"/>
                        </a:rPr>
                        <a:t>28 VDC</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450 W</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Max </a:t>
                      </a:r>
                      <a:r>
                        <a:rPr lang="en-US" sz="1200" b="1" i="0" u="none" strike="noStrike" dirty="0" err="1">
                          <a:solidFill>
                            <a:schemeClr val="bg1"/>
                          </a:solidFill>
                          <a:latin typeface="Calibri"/>
                        </a:rPr>
                        <a:t>Obs</a:t>
                      </a:r>
                      <a:r>
                        <a:rPr lang="en-US" sz="1200" b="1" i="0" u="none" strike="noStrike" dirty="0">
                          <a:solidFill>
                            <a:schemeClr val="bg1"/>
                          </a:solidFill>
                          <a:latin typeface="Calibri"/>
                        </a:rPr>
                        <a:t> 18A</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Typical </a:t>
                      </a:r>
                      <a:r>
                        <a:rPr lang="en-US" sz="1200" b="1" i="0" u="none" strike="noStrike" dirty="0" err="1">
                          <a:solidFill>
                            <a:schemeClr val="bg1"/>
                          </a:solidFill>
                          <a:latin typeface="Calibri"/>
                        </a:rPr>
                        <a:t>Obs</a:t>
                      </a:r>
                      <a:r>
                        <a:rPr lang="en-US" sz="1200" b="1" i="0" u="none" strike="noStrike" dirty="0">
                          <a:solidFill>
                            <a:schemeClr val="bg1"/>
                          </a:solidFill>
                          <a:latin typeface="Calibri"/>
                        </a:rPr>
                        <a:t> 16A</a:t>
                      </a:r>
                    </a:p>
                  </a:txBody>
                  <a:tcPr marL="7505" marR="7505" marT="5773" marB="0" anchor="ctr">
                    <a:solidFill>
                      <a:schemeClr val="tx1">
                        <a:lumMod val="50000"/>
                        <a:lumOff val="50000"/>
                      </a:schemeClr>
                    </a:solidFill>
                  </a:tcP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endParaRPr lang="en-US" sz="1200" b="1" i="0" u="none" strike="noStrike" dirty="0">
                        <a:solidFill>
                          <a:schemeClr val="bg1"/>
                        </a:solidFill>
                        <a:latin typeface="Calibri"/>
                      </a:endParaRPr>
                    </a:p>
                  </a:txBody>
                  <a:tcPr marL="7505" marR="7505" marT="5773" marB="0" anchor="ctr">
                    <a:solidFill>
                      <a:schemeClr val="tx1">
                        <a:lumMod val="50000"/>
                        <a:lumOff val="50000"/>
                      </a:schemeClr>
                    </a:solidFill>
                  </a:tcPr>
                </a:tc>
                <a:extLst>
                  <a:ext uri="{0D108BD9-81ED-4DB2-BD59-A6C34878D82A}">
                    <a16:rowId xmlns:a16="http://schemas.microsoft.com/office/drawing/2014/main" val="10015"/>
                  </a:ext>
                </a:extLst>
              </a:tr>
            </a:tbl>
          </a:graphicData>
        </a:graphic>
      </p:graphicFrame>
      <p:sp>
        <p:nvSpPr>
          <p:cNvPr id="5" name="TextBox 4"/>
          <p:cNvSpPr txBox="1"/>
          <p:nvPr/>
        </p:nvSpPr>
        <p:spPr>
          <a:xfrm>
            <a:off x="3441714" y="201647"/>
            <a:ext cx="4734927" cy="539047"/>
          </a:xfrm>
          <a:prstGeom prst="rect">
            <a:avLst/>
          </a:prstGeom>
          <a:noFill/>
        </p:spPr>
        <p:txBody>
          <a:bodyPr wrap="none" lIns="107113" tIns="53557" rIns="107113" bIns="5355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LiHT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v2.6: Electrical Systems</a:t>
            </a:r>
          </a:p>
        </p:txBody>
      </p:sp>
    </p:spTree>
    <p:extLst>
      <p:ext uri="{BB962C8B-B14F-4D97-AF65-F5344CB8AC3E}">
        <p14:creationId xmlns:p14="http://schemas.microsoft.com/office/powerpoint/2010/main" val="2458234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73397" y="3279739"/>
            <a:ext cx="5990665" cy="2828925"/>
          </a:xfrm>
          <a:prstGeom prst="rect">
            <a:avLst/>
          </a:prstGeom>
        </p:spPr>
      </p:pic>
      <p:sp>
        <p:nvSpPr>
          <p:cNvPr id="3" name="TextBox 2"/>
          <p:cNvSpPr txBox="1"/>
          <p:nvPr/>
        </p:nvSpPr>
        <p:spPr>
          <a:xfrm>
            <a:off x="3435267" y="116190"/>
            <a:ext cx="6104340" cy="539047"/>
          </a:xfrm>
          <a:prstGeom prst="rect">
            <a:avLst/>
          </a:prstGeom>
          <a:noFill/>
        </p:spPr>
        <p:txBody>
          <a:bodyPr wrap="none" lIns="107113" tIns="53557" rIns="107113" bIns="5355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LiHT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v2.6: Power Supply Components</a:t>
            </a:r>
          </a:p>
        </p:txBody>
      </p:sp>
      <p:pic>
        <p:nvPicPr>
          <p:cNvPr id="4" name="Picture 3"/>
          <p:cNvPicPr>
            <a:picLocks noChangeAspect="1"/>
          </p:cNvPicPr>
          <p:nvPr/>
        </p:nvPicPr>
        <p:blipFill>
          <a:blip r:embed="rId3"/>
          <a:stretch>
            <a:fillRect/>
          </a:stretch>
        </p:blipFill>
        <p:spPr>
          <a:xfrm>
            <a:off x="527346" y="399027"/>
            <a:ext cx="2187087" cy="1812158"/>
          </a:xfrm>
          <a:prstGeom prst="rect">
            <a:avLst/>
          </a:prstGeom>
        </p:spPr>
      </p:pic>
      <p:pic>
        <p:nvPicPr>
          <p:cNvPr id="5" name="Picture 4"/>
          <p:cNvPicPr>
            <a:picLocks noChangeAspect="1"/>
          </p:cNvPicPr>
          <p:nvPr/>
        </p:nvPicPr>
        <p:blipFill>
          <a:blip r:embed="rId4"/>
          <a:stretch>
            <a:fillRect/>
          </a:stretch>
        </p:blipFill>
        <p:spPr>
          <a:xfrm>
            <a:off x="680034" y="3732722"/>
            <a:ext cx="2184484" cy="2330116"/>
          </a:xfrm>
          <a:prstGeom prst="rect">
            <a:avLst/>
          </a:prstGeom>
        </p:spPr>
      </p:pic>
      <p:sp>
        <p:nvSpPr>
          <p:cNvPr id="6" name="Right Arrow 5"/>
          <p:cNvSpPr/>
          <p:nvPr/>
        </p:nvSpPr>
        <p:spPr>
          <a:xfrm>
            <a:off x="4715376" y="5217558"/>
            <a:ext cx="924934" cy="184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18786" y="6208044"/>
            <a:ext cx="245894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White Mil Shielded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Tefzel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Wire </a:t>
            </a:r>
          </a:p>
        </p:txBody>
      </p:sp>
      <p:sp>
        <p:nvSpPr>
          <p:cNvPr id="8" name="Rectangle 7"/>
          <p:cNvSpPr/>
          <p:nvPr/>
        </p:nvSpPr>
        <p:spPr>
          <a:xfrm>
            <a:off x="3291250" y="893861"/>
            <a:ext cx="8306889" cy="2031325"/>
          </a:xfrm>
          <a:prstGeom prst="rect">
            <a:avLst/>
          </a:prstGeom>
        </p:spPr>
        <p:txBody>
          <a:bodyPr wrap="none">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KLIXON 7270-1-20 A main power circuit breakers.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Main Power Feed Lines 14 AWG Mil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Tefzel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One line feed &amp; breaker each for 12V &amp; 24V DC to DC Converters.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Voltage converters have built in overload &amp; short circuit protection.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Appropriate 16 or 18 gauge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Tefzel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Wire used for individual component power.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Components protected through 8 appropriately rated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Klixon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7274-2 circuit breakers.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Maximum observed total power draw – 18 A @ 28 VDC.</a:t>
            </a:r>
          </a:p>
        </p:txBody>
      </p:sp>
      <p:sp>
        <p:nvSpPr>
          <p:cNvPr id="9" name="Right Arrow 8"/>
          <p:cNvSpPr/>
          <p:nvPr/>
        </p:nvSpPr>
        <p:spPr>
          <a:xfrm>
            <a:off x="4755708" y="4896342"/>
            <a:ext cx="924934" cy="184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3408659" y="5155911"/>
            <a:ext cx="119827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Line Power x2</a:t>
            </a:r>
          </a:p>
        </p:txBody>
      </p:sp>
      <p:sp>
        <p:nvSpPr>
          <p:cNvPr id="11" name="TextBox 10"/>
          <p:cNvSpPr txBox="1"/>
          <p:nvPr/>
        </p:nvSpPr>
        <p:spPr>
          <a:xfrm>
            <a:off x="3191497" y="4680807"/>
            <a:ext cx="15476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Component Power</a:t>
            </a:r>
          </a:p>
        </p:txBody>
      </p:sp>
      <p:sp>
        <p:nvSpPr>
          <p:cNvPr id="12" name="Right Arrow 11"/>
          <p:cNvSpPr/>
          <p:nvPr/>
        </p:nvSpPr>
        <p:spPr>
          <a:xfrm>
            <a:off x="4755708" y="4601958"/>
            <a:ext cx="924934" cy="184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334113" y="1970405"/>
            <a:ext cx="874392" cy="1744276"/>
          </a:xfrm>
          <a:prstGeom prst="rect">
            <a:avLst/>
          </a:prstGeom>
        </p:spPr>
      </p:pic>
    </p:spTree>
    <p:extLst>
      <p:ext uri="{BB962C8B-B14F-4D97-AF65-F5344CB8AC3E}">
        <p14:creationId xmlns:p14="http://schemas.microsoft.com/office/powerpoint/2010/main" val="1226179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1657" y="561976"/>
            <a:ext cx="10359270" cy="6203646"/>
          </a:xfrm>
          <a:prstGeom prst="rect">
            <a:avLst/>
          </a:prstGeom>
        </p:spPr>
      </p:pic>
      <p:sp>
        <p:nvSpPr>
          <p:cNvPr id="3" name="Right Arrow 2"/>
          <p:cNvSpPr/>
          <p:nvPr/>
        </p:nvSpPr>
        <p:spPr>
          <a:xfrm>
            <a:off x="523875" y="4762500"/>
            <a:ext cx="590550" cy="123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ight Arrow 3"/>
          <p:cNvSpPr/>
          <p:nvPr/>
        </p:nvSpPr>
        <p:spPr>
          <a:xfrm>
            <a:off x="523875" y="5019675"/>
            <a:ext cx="590550" cy="123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467351" y="116190"/>
            <a:ext cx="6135118" cy="539047"/>
          </a:xfrm>
          <a:prstGeom prst="rect">
            <a:avLst/>
          </a:prstGeom>
          <a:noFill/>
        </p:spPr>
        <p:txBody>
          <a:bodyPr wrap="none" lIns="107113" tIns="53557" rIns="107113" bIns="5355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LiHT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v2.6: Power DC to DC Converters</a:t>
            </a:r>
          </a:p>
        </p:txBody>
      </p:sp>
      <p:sp>
        <p:nvSpPr>
          <p:cNvPr id="6" name="Rectangle 5"/>
          <p:cNvSpPr/>
          <p:nvPr/>
        </p:nvSpPr>
        <p:spPr>
          <a:xfrm>
            <a:off x="4106487" y="3187209"/>
            <a:ext cx="711569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4472C4"/>
                </a:solidFill>
                <a:effectLst/>
                <a:uLnTx/>
                <a:uFillTx/>
                <a:latin typeface="Calibri" panose="020F0502020204030204"/>
                <a:ea typeface="+mn-ea"/>
                <a:cs typeface="+mn-cs"/>
                <a:hlinkClick r:id="rId3"/>
              </a:rPr>
              <a:t>http://www.cui.com/product/power/dc-dc-converters/isolated/chassis-mount/vfk400w-series</a:t>
            </a:r>
            <a:endParaRPr kumimoji="0" lang="en-US" sz="1400" b="0" i="0" u="sng"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4472C4"/>
                </a:solidFill>
                <a:effectLst/>
                <a:uLnTx/>
                <a:uFillTx/>
                <a:latin typeface="Calibri" panose="020F0502020204030204"/>
                <a:ea typeface="+mn-ea"/>
                <a:cs typeface="+mn-cs"/>
              </a:rPr>
              <a:t>http://www.digikey.com/product-detail/en/cui-inc/VFK400W-Q24-S24/102-2206-ND/2415048</a:t>
            </a:r>
          </a:p>
        </p:txBody>
      </p:sp>
    </p:spTree>
    <p:extLst>
      <p:ext uri="{BB962C8B-B14F-4D97-AF65-F5344CB8AC3E}">
        <p14:creationId xmlns:p14="http://schemas.microsoft.com/office/powerpoint/2010/main" val="1952311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8D1954B-017C-42E2-30ED-991090DA9D74}"/>
              </a:ext>
            </a:extLst>
          </p:cNvPr>
          <p:cNvSpPr txBox="1"/>
          <p:nvPr/>
        </p:nvSpPr>
        <p:spPr>
          <a:xfrm>
            <a:off x="9727203" y="3428129"/>
            <a:ext cx="2286203" cy="3046988"/>
          </a:xfrm>
          <a:prstGeom prst="rect">
            <a:avLst/>
          </a:prstGeom>
          <a:noFill/>
        </p:spPr>
        <p:txBody>
          <a:bodyPr wrap="none" rtlCol="0">
            <a:spAutoFit/>
          </a:bodyPr>
          <a:lstStyle/>
          <a:p>
            <a:pPr marL="287338"/>
            <a:endParaRPr lang="en-US" sz="1600" dirty="0"/>
          </a:p>
          <a:p>
            <a:pPr marL="287338"/>
            <a:r>
              <a:rPr lang="en-US" sz="1600" i="1" u="sng" dirty="0"/>
              <a:t>Kenai Peninsula</a:t>
            </a:r>
          </a:p>
          <a:p>
            <a:pPr marL="287338"/>
            <a:r>
              <a:rPr lang="en-US" sz="1600" dirty="0"/>
              <a:t>Kenai, AK (PAEN)</a:t>
            </a:r>
          </a:p>
          <a:p>
            <a:pPr marL="287338"/>
            <a:r>
              <a:rPr lang="en-US" sz="1600" dirty="0"/>
              <a:t>Soldotna, AK (PASX)</a:t>
            </a:r>
          </a:p>
          <a:p>
            <a:pPr marL="287338"/>
            <a:r>
              <a:rPr lang="en-US" sz="1600" dirty="0"/>
              <a:t>Homer (PAHO)</a:t>
            </a:r>
          </a:p>
          <a:p>
            <a:pPr marL="287338"/>
            <a:endParaRPr lang="en-US" sz="1600" dirty="0"/>
          </a:p>
          <a:p>
            <a:pPr marL="287338"/>
            <a:r>
              <a:rPr lang="en-US" sz="1600" i="1" u="sng" dirty="0"/>
              <a:t>AK Peninsula</a:t>
            </a:r>
          </a:p>
          <a:p>
            <a:pPr marL="287338"/>
            <a:r>
              <a:rPr lang="en-US" sz="1600" dirty="0"/>
              <a:t>Cold Bay, AK (PACD)</a:t>
            </a:r>
          </a:p>
          <a:p>
            <a:pPr marL="287338"/>
            <a:r>
              <a:rPr lang="en-US" sz="1600" dirty="0"/>
              <a:t>Sand Point, AK (PASD)</a:t>
            </a:r>
          </a:p>
          <a:p>
            <a:pPr marL="287338"/>
            <a:endParaRPr lang="en-US" sz="1600" dirty="0"/>
          </a:p>
          <a:p>
            <a:pPr marL="287338"/>
            <a:endParaRPr lang="en-US" sz="1600" dirty="0"/>
          </a:p>
          <a:p>
            <a:pPr marL="287338"/>
            <a:endParaRPr lang="en-US" sz="1600" dirty="0"/>
          </a:p>
        </p:txBody>
      </p:sp>
      <p:sp>
        <p:nvSpPr>
          <p:cNvPr id="2" name="Title 1">
            <a:extLst>
              <a:ext uri="{FF2B5EF4-FFF2-40B4-BE49-F238E27FC236}">
                <a16:creationId xmlns:a16="http://schemas.microsoft.com/office/drawing/2014/main" id="{D2C97E0D-8C68-A940-B0F2-ADF56BAA96E8}"/>
              </a:ext>
            </a:extLst>
          </p:cNvPr>
          <p:cNvSpPr>
            <a:spLocks noGrp="1"/>
          </p:cNvSpPr>
          <p:nvPr>
            <p:ph type="title"/>
          </p:nvPr>
        </p:nvSpPr>
        <p:spPr>
          <a:xfrm>
            <a:off x="838200" y="10124"/>
            <a:ext cx="10515600" cy="1325563"/>
          </a:xfrm>
        </p:spPr>
        <p:txBody>
          <a:bodyPr/>
          <a:lstStyle/>
          <a:p>
            <a:pPr algn="ctr"/>
            <a:r>
              <a:rPr lang="en-US" dirty="0"/>
              <a:t>1) Science Mission Requirements </a:t>
            </a:r>
          </a:p>
        </p:txBody>
      </p:sp>
      <p:sp>
        <p:nvSpPr>
          <p:cNvPr id="3" name="Content Placeholder 2">
            <a:extLst>
              <a:ext uri="{FF2B5EF4-FFF2-40B4-BE49-F238E27FC236}">
                <a16:creationId xmlns:a16="http://schemas.microsoft.com/office/drawing/2014/main" id="{229CA11B-951B-6748-9800-E3AB95BDA4AF}"/>
              </a:ext>
            </a:extLst>
          </p:cNvPr>
          <p:cNvSpPr>
            <a:spLocks noGrp="1"/>
          </p:cNvSpPr>
          <p:nvPr>
            <p:ph idx="1"/>
          </p:nvPr>
        </p:nvSpPr>
        <p:spPr>
          <a:xfrm>
            <a:off x="838200" y="1021658"/>
            <a:ext cx="10515600" cy="5465203"/>
          </a:xfrm>
        </p:spPr>
        <p:txBody>
          <a:bodyPr>
            <a:normAutofit/>
          </a:bodyPr>
          <a:lstStyle/>
          <a:p>
            <a:pPr marL="0" indent="0">
              <a:lnSpc>
                <a:spcPct val="100000"/>
              </a:lnSpc>
              <a:spcBef>
                <a:spcPts val="0"/>
              </a:spcBef>
              <a:spcAft>
                <a:spcPts val="600"/>
              </a:spcAft>
              <a:buNone/>
            </a:pPr>
            <a:r>
              <a:rPr lang="en-US" sz="2000" dirty="0"/>
              <a:t>During 2022, G-LiHT will conduct a ~5 week airborne campaign focusing on science data acquisitions in Alaska, beginning the week of 27 June 2022.  This will include:</a:t>
            </a:r>
          </a:p>
          <a:p>
            <a:pPr marL="800100" lvl="1" indent="-342900">
              <a:lnSpc>
                <a:spcPct val="100000"/>
              </a:lnSpc>
              <a:spcBef>
                <a:spcPts val="0"/>
              </a:spcBef>
              <a:spcAft>
                <a:spcPts val="600"/>
              </a:spcAft>
              <a:buAutoNum type="arabicParenR"/>
            </a:pPr>
            <a:r>
              <a:rPr lang="en-US" sz="1800" dirty="0"/>
              <a:t>Integration and instrument check flight of G-LiHT near Bridgewater, VA (1 d integration, 1 d flight);</a:t>
            </a:r>
          </a:p>
          <a:p>
            <a:pPr marL="800100" lvl="1" indent="-342900">
              <a:lnSpc>
                <a:spcPct val="100000"/>
              </a:lnSpc>
              <a:spcBef>
                <a:spcPts val="0"/>
              </a:spcBef>
              <a:spcAft>
                <a:spcPts val="600"/>
              </a:spcAft>
              <a:buAutoNum type="arabicParenR"/>
            </a:pPr>
            <a:r>
              <a:rPr lang="en-US" sz="1800" dirty="0"/>
              <a:t>Transit of aircraft and G-LiHT from Bridgewater, VA, to Kodiak, AK (2-5 d);</a:t>
            </a:r>
          </a:p>
          <a:p>
            <a:pPr marL="800100" lvl="1" indent="-342900">
              <a:lnSpc>
                <a:spcPct val="100000"/>
              </a:lnSpc>
              <a:spcBef>
                <a:spcPts val="0"/>
              </a:spcBef>
              <a:spcAft>
                <a:spcPts val="600"/>
              </a:spcAft>
              <a:buAutoNum type="arabicParenR"/>
            </a:pPr>
            <a:r>
              <a:rPr lang="en-US" sz="1800" dirty="0"/>
              <a:t>G-LiHT science flights in Interior and Coastal AK (~3 week); and</a:t>
            </a:r>
          </a:p>
          <a:p>
            <a:pPr marL="800100" lvl="1" indent="-342900">
              <a:lnSpc>
                <a:spcPct val="100000"/>
              </a:lnSpc>
              <a:spcBef>
                <a:spcPts val="0"/>
              </a:spcBef>
              <a:spcAft>
                <a:spcPts val="600"/>
              </a:spcAft>
              <a:buAutoNum type="arabicParenR"/>
            </a:pPr>
            <a:r>
              <a:rPr lang="en-US" sz="1800" dirty="0"/>
              <a:t>Transit of aircraft and G-LiHT from Kodiak, AK, to Bridgewater, VA, and de-integration (2-5 d; 1 d).</a:t>
            </a:r>
          </a:p>
        </p:txBody>
      </p:sp>
      <p:sp>
        <p:nvSpPr>
          <p:cNvPr id="4" name="TextBox 3">
            <a:extLst>
              <a:ext uri="{FF2B5EF4-FFF2-40B4-BE49-F238E27FC236}">
                <a16:creationId xmlns:a16="http://schemas.microsoft.com/office/drawing/2014/main" id="{3A9FE12F-1268-C040-B3A7-155A836A979A}"/>
              </a:ext>
            </a:extLst>
          </p:cNvPr>
          <p:cNvSpPr txBox="1"/>
          <p:nvPr/>
        </p:nvSpPr>
        <p:spPr>
          <a:xfrm>
            <a:off x="-90505" y="3428129"/>
            <a:ext cx="2475934" cy="1631216"/>
          </a:xfrm>
          <a:prstGeom prst="rect">
            <a:avLst/>
          </a:prstGeom>
          <a:noFill/>
        </p:spPr>
        <p:txBody>
          <a:bodyPr wrap="none" rtlCol="0">
            <a:spAutoFit/>
          </a:bodyPr>
          <a:lstStyle/>
          <a:p>
            <a:pPr marL="287338"/>
            <a:r>
              <a:rPr lang="en-US" sz="2000" b="1" dirty="0"/>
              <a:t>OVERNIGHT BASES</a:t>
            </a:r>
          </a:p>
          <a:p>
            <a:pPr marL="287338"/>
            <a:r>
              <a:rPr lang="en-US" sz="1600" dirty="0"/>
              <a:t>Bridgewater, VA (KVBW)</a:t>
            </a:r>
          </a:p>
          <a:p>
            <a:pPr marL="287338"/>
            <a:r>
              <a:rPr lang="en-US" sz="1600" dirty="0"/>
              <a:t>Kodiak, AK (PADQ)</a:t>
            </a:r>
          </a:p>
          <a:p>
            <a:pPr marL="287338"/>
            <a:r>
              <a:rPr lang="en-US" sz="1600" dirty="0"/>
              <a:t>Aniak, AK (PANI)</a:t>
            </a:r>
          </a:p>
          <a:p>
            <a:pPr marL="287338"/>
            <a:r>
              <a:rPr lang="en-US" sz="1600" dirty="0"/>
              <a:t>Anchorage, AK (PANC)</a:t>
            </a:r>
          </a:p>
          <a:p>
            <a:pPr marL="287338"/>
            <a:r>
              <a:rPr lang="en-US" sz="1600" dirty="0"/>
              <a:t>Fairbanks, AK (PAFA)</a:t>
            </a:r>
          </a:p>
        </p:txBody>
      </p:sp>
      <p:sp>
        <p:nvSpPr>
          <p:cNvPr id="10" name="TextBox 9">
            <a:extLst>
              <a:ext uri="{FF2B5EF4-FFF2-40B4-BE49-F238E27FC236}">
                <a16:creationId xmlns:a16="http://schemas.microsoft.com/office/drawing/2014/main" id="{712A82D0-FBE1-E64E-8CA0-AD97CFB09DF4}"/>
              </a:ext>
            </a:extLst>
          </p:cNvPr>
          <p:cNvSpPr txBox="1"/>
          <p:nvPr/>
        </p:nvSpPr>
        <p:spPr>
          <a:xfrm>
            <a:off x="7628175" y="3362815"/>
            <a:ext cx="2277803" cy="3600986"/>
          </a:xfrm>
          <a:prstGeom prst="rect">
            <a:avLst/>
          </a:prstGeom>
          <a:noFill/>
        </p:spPr>
        <p:txBody>
          <a:bodyPr wrap="square" rtlCol="0">
            <a:spAutoFit/>
          </a:bodyPr>
          <a:lstStyle/>
          <a:p>
            <a:pPr marL="287338"/>
            <a:r>
              <a:rPr lang="en-US" sz="2000" b="1" dirty="0"/>
              <a:t>FUEL</a:t>
            </a:r>
          </a:p>
          <a:p>
            <a:pPr marL="287338"/>
            <a:r>
              <a:rPr lang="en-US" sz="1600" i="1" u="sng" dirty="0"/>
              <a:t>Southwest Interior AK</a:t>
            </a:r>
          </a:p>
          <a:p>
            <a:pPr marL="287338"/>
            <a:r>
              <a:rPr lang="en-US" sz="1600" dirty="0"/>
              <a:t>McGrath, AK (PAMC)</a:t>
            </a:r>
          </a:p>
          <a:p>
            <a:pPr marL="287338"/>
            <a:r>
              <a:rPr lang="en-US" sz="1600" dirty="0"/>
              <a:t>Bethel, AK (PABE)</a:t>
            </a:r>
          </a:p>
          <a:p>
            <a:pPr marL="287338"/>
            <a:r>
              <a:rPr lang="en-US" sz="1600" dirty="0"/>
              <a:t>Dillingham, AK (PADL)</a:t>
            </a:r>
          </a:p>
          <a:p>
            <a:pPr marL="287338"/>
            <a:r>
              <a:rPr lang="en-US" sz="1600" dirty="0" err="1"/>
              <a:t>Illamna</a:t>
            </a:r>
            <a:r>
              <a:rPr lang="en-US" sz="1600" dirty="0"/>
              <a:t>, AK (PAIL)</a:t>
            </a:r>
          </a:p>
          <a:p>
            <a:pPr marL="287338"/>
            <a:endParaRPr lang="en-US" sz="1600" dirty="0"/>
          </a:p>
          <a:p>
            <a:pPr marL="287338"/>
            <a:r>
              <a:rPr lang="en-US" sz="1600" i="1" u="sng" dirty="0"/>
              <a:t>Coastal AK</a:t>
            </a:r>
          </a:p>
          <a:p>
            <a:pPr marL="287338"/>
            <a:r>
              <a:rPr lang="en-US" sz="1600" dirty="0"/>
              <a:t>Cordova, AK (PACV)</a:t>
            </a:r>
          </a:p>
          <a:p>
            <a:pPr marL="287338"/>
            <a:r>
              <a:rPr lang="en-US" sz="1600" dirty="0"/>
              <a:t>Valdez (PAVD)</a:t>
            </a:r>
          </a:p>
          <a:p>
            <a:pPr marL="287338"/>
            <a:endParaRPr lang="en-US" sz="1600" dirty="0"/>
          </a:p>
          <a:p>
            <a:pPr marL="287338"/>
            <a:endParaRPr lang="en-US" sz="1600" dirty="0"/>
          </a:p>
          <a:p>
            <a:pPr marL="287338"/>
            <a:endParaRPr lang="en-US" sz="1600" dirty="0"/>
          </a:p>
          <a:p>
            <a:pPr marL="287338"/>
            <a:endParaRPr lang="en-US" sz="1600" dirty="0"/>
          </a:p>
        </p:txBody>
      </p:sp>
      <p:pic>
        <p:nvPicPr>
          <p:cNvPr id="6" name="Picture 5" descr="Map&#10;&#10;Description automatically generated">
            <a:extLst>
              <a:ext uri="{FF2B5EF4-FFF2-40B4-BE49-F238E27FC236}">
                <a16:creationId xmlns:a16="http://schemas.microsoft.com/office/drawing/2014/main" id="{AD8BD120-F774-FBF1-20AA-3DB20D4D9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7662" y="3210151"/>
            <a:ext cx="5085413" cy="3515180"/>
          </a:xfrm>
          <a:prstGeom prst="rect">
            <a:avLst/>
          </a:prstGeom>
        </p:spPr>
      </p:pic>
    </p:spTree>
    <p:extLst>
      <p:ext uri="{BB962C8B-B14F-4D97-AF65-F5344CB8AC3E}">
        <p14:creationId xmlns:p14="http://schemas.microsoft.com/office/powerpoint/2010/main" val="2195671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63140" y="6394868"/>
            <a:ext cx="36812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8 - KLIXON 7274-2 CIRCUIT BREAKERS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88287" y="186145"/>
            <a:ext cx="4396008" cy="6208723"/>
          </a:xfrm>
          <a:prstGeom prst="rect">
            <a:avLst/>
          </a:prstGeom>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981842" y="506082"/>
            <a:ext cx="980817" cy="1956578"/>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0019" y="3898344"/>
            <a:ext cx="6572328" cy="2480948"/>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2531" y="1105557"/>
            <a:ext cx="6589816" cy="2412422"/>
          </a:xfrm>
          <a:prstGeom prst="rect">
            <a:avLst/>
          </a:prstGeom>
        </p:spPr>
      </p:pic>
      <p:sp>
        <p:nvSpPr>
          <p:cNvPr id="7" name="TextBox 6"/>
          <p:cNvSpPr txBox="1"/>
          <p:nvPr/>
        </p:nvSpPr>
        <p:spPr>
          <a:xfrm>
            <a:off x="546788" y="186145"/>
            <a:ext cx="6104340" cy="539047"/>
          </a:xfrm>
          <a:prstGeom prst="rect">
            <a:avLst/>
          </a:prstGeom>
          <a:noFill/>
        </p:spPr>
        <p:txBody>
          <a:bodyPr wrap="none" lIns="107113" tIns="53557" rIns="107113" bIns="5355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LiHT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v2.6: Power Supply Components</a:t>
            </a:r>
          </a:p>
        </p:txBody>
      </p:sp>
    </p:spTree>
    <p:extLst>
      <p:ext uri="{BB962C8B-B14F-4D97-AF65-F5344CB8AC3E}">
        <p14:creationId xmlns:p14="http://schemas.microsoft.com/office/powerpoint/2010/main" val="740297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D26E-877A-7B46-9160-81EE22EF35F3}"/>
              </a:ext>
            </a:extLst>
          </p:cNvPr>
          <p:cNvSpPr>
            <a:spLocks noGrp="1"/>
          </p:cNvSpPr>
          <p:nvPr>
            <p:ph type="title"/>
          </p:nvPr>
        </p:nvSpPr>
        <p:spPr/>
        <p:txBody>
          <a:bodyPr/>
          <a:lstStyle/>
          <a:p>
            <a:pPr algn="ctr"/>
            <a:r>
              <a:rPr lang="en-US" dirty="0"/>
              <a:t>G-LiHT 2.x:  Instrument Layout (top view)</a:t>
            </a:r>
          </a:p>
        </p:txBody>
      </p:sp>
      <p:grpSp>
        <p:nvGrpSpPr>
          <p:cNvPr id="48" name="Group 47">
            <a:extLst>
              <a:ext uri="{FF2B5EF4-FFF2-40B4-BE49-F238E27FC236}">
                <a16:creationId xmlns:a16="http://schemas.microsoft.com/office/drawing/2014/main" id="{F062A8F2-388F-E849-A8BA-581B004076F7}"/>
              </a:ext>
            </a:extLst>
          </p:cNvPr>
          <p:cNvGrpSpPr/>
          <p:nvPr/>
        </p:nvGrpSpPr>
        <p:grpSpPr>
          <a:xfrm>
            <a:off x="1992762" y="1690688"/>
            <a:ext cx="8206476" cy="4249550"/>
            <a:chOff x="467917" y="1714796"/>
            <a:chExt cx="8206476" cy="4249550"/>
          </a:xfrm>
        </p:grpSpPr>
        <p:pic>
          <p:nvPicPr>
            <p:cNvPr id="8" name="Picture 7">
              <a:extLst>
                <a:ext uri="{FF2B5EF4-FFF2-40B4-BE49-F238E27FC236}">
                  <a16:creationId xmlns:a16="http://schemas.microsoft.com/office/drawing/2014/main" id="{6F74AC21-73A7-724E-B1DC-32FCC6BD34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4479" y="2779757"/>
              <a:ext cx="2918446" cy="1384806"/>
            </a:xfrm>
            <a:prstGeom prst="rect">
              <a:avLst/>
            </a:prstGeom>
          </p:spPr>
        </p:pic>
        <p:sp>
          <p:nvSpPr>
            <p:cNvPr id="9" name="Rectangle 8">
              <a:extLst>
                <a:ext uri="{FF2B5EF4-FFF2-40B4-BE49-F238E27FC236}">
                  <a16:creationId xmlns:a16="http://schemas.microsoft.com/office/drawing/2014/main" id="{13DFED83-8ECA-5446-9516-4A913DB8A9B3}"/>
                </a:ext>
              </a:extLst>
            </p:cNvPr>
            <p:cNvSpPr/>
            <p:nvPr/>
          </p:nvSpPr>
          <p:spPr>
            <a:xfrm>
              <a:off x="479949" y="2095469"/>
              <a:ext cx="8192564" cy="2144721"/>
            </a:xfrm>
            <a:prstGeom prst="rect">
              <a:avLst/>
            </a:prstGeom>
            <a:noFill/>
            <a:ln w="666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4828" fontAlgn="auto">
                <a:spcBef>
                  <a:spcPts val="0"/>
                </a:spcBef>
                <a:spcAft>
                  <a:spcPts val="0"/>
                </a:spcAft>
              </a:pPr>
              <a:endParaRPr lang="en-US" sz="1313" b="0">
                <a:solidFill>
                  <a:prstClr val="white"/>
                </a:solidFill>
                <a:latin typeface="Calibri" panose="020F0502020204030204"/>
              </a:endParaRPr>
            </a:p>
          </p:txBody>
        </p:sp>
        <p:pic>
          <p:nvPicPr>
            <p:cNvPr id="10" name="Picture 9">
              <a:extLst>
                <a:ext uri="{FF2B5EF4-FFF2-40B4-BE49-F238E27FC236}">
                  <a16:creationId xmlns:a16="http://schemas.microsoft.com/office/drawing/2014/main" id="{E0DBC2CE-E44C-9547-9DB3-A2DB382937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5714457" y="2773026"/>
              <a:ext cx="2922337" cy="1424302"/>
            </a:xfrm>
            <a:prstGeom prst="rect">
              <a:avLst/>
            </a:prstGeom>
          </p:spPr>
        </p:pic>
        <p:sp>
          <p:nvSpPr>
            <p:cNvPr id="11" name="Rounded Rectangle 10">
              <a:extLst>
                <a:ext uri="{FF2B5EF4-FFF2-40B4-BE49-F238E27FC236}">
                  <a16:creationId xmlns:a16="http://schemas.microsoft.com/office/drawing/2014/main" id="{BE97F5F7-E83E-6544-8666-0E89ADC94D02}"/>
                </a:ext>
              </a:extLst>
            </p:cNvPr>
            <p:cNvSpPr/>
            <p:nvPr/>
          </p:nvSpPr>
          <p:spPr>
            <a:xfrm>
              <a:off x="6217835" y="3105511"/>
              <a:ext cx="1600925" cy="757732"/>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4828" fontAlgn="auto">
                <a:spcBef>
                  <a:spcPts val="0"/>
                </a:spcBef>
                <a:spcAft>
                  <a:spcPts val="0"/>
                </a:spcAft>
              </a:pPr>
              <a:endParaRPr lang="en-US" sz="1313" b="0">
                <a:solidFill>
                  <a:prstClr val="white"/>
                </a:solidFill>
                <a:latin typeface="Calibri" panose="020F0502020204030204"/>
              </a:endParaRPr>
            </a:p>
          </p:txBody>
        </p:sp>
        <p:sp>
          <p:nvSpPr>
            <p:cNvPr id="12" name="TextBox 11">
              <a:extLst>
                <a:ext uri="{FF2B5EF4-FFF2-40B4-BE49-F238E27FC236}">
                  <a16:creationId xmlns:a16="http://schemas.microsoft.com/office/drawing/2014/main" id="{6F8EDF6D-2C3D-8C43-A646-4F6AA866E3B0}"/>
                </a:ext>
              </a:extLst>
            </p:cNvPr>
            <p:cNvSpPr txBox="1"/>
            <p:nvPr/>
          </p:nvSpPr>
          <p:spPr>
            <a:xfrm>
              <a:off x="6841462" y="3319002"/>
              <a:ext cx="287259" cy="338554"/>
            </a:xfrm>
            <a:prstGeom prst="rect">
              <a:avLst/>
            </a:prstGeom>
            <a:noFill/>
          </p:spPr>
          <p:txBody>
            <a:bodyPr wrap="none" rtlCol="0">
              <a:spAutoFit/>
            </a:bodyPr>
            <a:lstStyle/>
            <a:p>
              <a:pPr algn="ctr" defTabSz="674828" fontAlgn="auto">
                <a:spcBef>
                  <a:spcPts val="0"/>
                </a:spcBef>
                <a:spcAft>
                  <a:spcPts val="0"/>
                </a:spcAft>
              </a:pPr>
              <a:r>
                <a:rPr lang="en-US" sz="1600" b="0" dirty="0">
                  <a:latin typeface="Calibri" panose="020F0502020204030204"/>
                  <a:ea typeface="+mn-ea"/>
                </a:rPr>
                <a:t>e</a:t>
              </a:r>
            </a:p>
          </p:txBody>
        </p:sp>
        <p:grpSp>
          <p:nvGrpSpPr>
            <p:cNvPr id="13" name="Group 12">
              <a:extLst>
                <a:ext uri="{FF2B5EF4-FFF2-40B4-BE49-F238E27FC236}">
                  <a16:creationId xmlns:a16="http://schemas.microsoft.com/office/drawing/2014/main" id="{E8A16999-A372-F94C-91E9-625465E4F652}"/>
                </a:ext>
              </a:extLst>
            </p:cNvPr>
            <p:cNvGrpSpPr/>
            <p:nvPr/>
          </p:nvGrpSpPr>
          <p:grpSpPr>
            <a:xfrm>
              <a:off x="3394223" y="2208393"/>
              <a:ext cx="2404198" cy="1996856"/>
              <a:chOff x="2460863" y="1734446"/>
              <a:chExt cx="6411194" cy="5324949"/>
            </a:xfrm>
          </p:grpSpPr>
          <p:grpSp>
            <p:nvGrpSpPr>
              <p:cNvPr id="14" name="Group 13">
                <a:extLst>
                  <a:ext uri="{FF2B5EF4-FFF2-40B4-BE49-F238E27FC236}">
                    <a16:creationId xmlns:a16="http://schemas.microsoft.com/office/drawing/2014/main" id="{067F43FD-530A-BB4B-97F3-C77350E68585}"/>
                  </a:ext>
                </a:extLst>
              </p:cNvPr>
              <p:cNvGrpSpPr/>
              <p:nvPr/>
            </p:nvGrpSpPr>
            <p:grpSpPr>
              <a:xfrm flipV="1">
                <a:off x="2460863" y="1734446"/>
                <a:ext cx="6411194" cy="5324949"/>
                <a:chOff x="3070461" y="1794602"/>
                <a:chExt cx="6411194" cy="5324949"/>
              </a:xfrm>
            </p:grpSpPr>
            <p:pic>
              <p:nvPicPr>
                <p:cNvPr id="19" name="Picture 18">
                  <a:extLst>
                    <a:ext uri="{FF2B5EF4-FFF2-40B4-BE49-F238E27FC236}">
                      <a16:creationId xmlns:a16="http://schemas.microsoft.com/office/drawing/2014/main" id="{241C329B-358F-074F-A9F8-3F1400AAC7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777" b="937"/>
                <a:stretch/>
              </p:blipFill>
              <p:spPr>
                <a:xfrm>
                  <a:off x="4026926" y="3420611"/>
                  <a:ext cx="5454729" cy="3698940"/>
                </a:xfrm>
                <a:prstGeom prst="rect">
                  <a:avLst/>
                </a:prstGeom>
              </p:spPr>
            </p:pic>
            <p:pic>
              <p:nvPicPr>
                <p:cNvPr id="20" name="Picture 19">
                  <a:extLst>
                    <a:ext uri="{FF2B5EF4-FFF2-40B4-BE49-F238E27FC236}">
                      <a16:creationId xmlns:a16="http://schemas.microsoft.com/office/drawing/2014/main" id="{8D3A5696-8584-744F-A7A7-C5DDBA3356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3035703" y="3254287"/>
                  <a:ext cx="1747700" cy="1678184"/>
                </a:xfrm>
                <a:prstGeom prst="rect">
                  <a:avLst/>
                </a:prstGeom>
              </p:spPr>
            </p:pic>
            <p:pic>
              <p:nvPicPr>
                <p:cNvPr id="21" name="Picture 20">
                  <a:extLst>
                    <a:ext uri="{FF2B5EF4-FFF2-40B4-BE49-F238E27FC236}">
                      <a16:creationId xmlns:a16="http://schemas.microsoft.com/office/drawing/2014/main" id="{AF8F4A0F-982E-914C-BD17-943F18E43D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4873200" y="3193752"/>
                  <a:ext cx="936441" cy="1040239"/>
                </a:xfrm>
                <a:prstGeom prst="rect">
                  <a:avLst/>
                </a:prstGeom>
              </p:spPr>
            </p:pic>
            <p:pic>
              <p:nvPicPr>
                <p:cNvPr id="22" name="Picture 21">
                  <a:extLst>
                    <a:ext uri="{FF2B5EF4-FFF2-40B4-BE49-F238E27FC236}">
                      <a16:creationId xmlns:a16="http://schemas.microsoft.com/office/drawing/2014/main" id="{95525F0E-557C-B049-AB8F-BA2892E394B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89540" y="1794602"/>
                  <a:ext cx="3301255" cy="1362235"/>
                </a:xfrm>
                <a:prstGeom prst="rect">
                  <a:avLst/>
                </a:prstGeom>
              </p:spPr>
            </p:pic>
          </p:grpSp>
          <p:sp>
            <p:nvSpPr>
              <p:cNvPr id="15" name="TextBox 14">
                <a:extLst>
                  <a:ext uri="{FF2B5EF4-FFF2-40B4-BE49-F238E27FC236}">
                    <a16:creationId xmlns:a16="http://schemas.microsoft.com/office/drawing/2014/main" id="{4AA20BD9-CD14-6949-9A86-BA542F88EDB0}"/>
                  </a:ext>
                </a:extLst>
              </p:cNvPr>
              <p:cNvSpPr txBox="1"/>
              <p:nvPr/>
            </p:nvSpPr>
            <p:spPr>
              <a:xfrm>
                <a:off x="2841938" y="4341590"/>
                <a:ext cx="723275" cy="902811"/>
              </a:xfrm>
              <a:prstGeom prst="rect">
                <a:avLst/>
              </a:prstGeom>
              <a:noFill/>
            </p:spPr>
            <p:txBody>
              <a:bodyPr wrap="none" rtlCol="0">
                <a:spAutoFit/>
              </a:bodyPr>
              <a:lstStyle/>
              <a:p>
                <a:pPr defTabSz="674828" fontAlgn="auto">
                  <a:spcBef>
                    <a:spcPts val="0"/>
                  </a:spcBef>
                  <a:spcAft>
                    <a:spcPts val="0"/>
                  </a:spcAft>
                </a:pPr>
                <a:r>
                  <a:rPr lang="en-US" sz="1600" b="0" dirty="0">
                    <a:solidFill>
                      <a:prstClr val="black"/>
                    </a:solidFill>
                    <a:latin typeface="Calibri" panose="020F0502020204030204"/>
                    <a:ea typeface="+mn-ea"/>
                  </a:rPr>
                  <a:t>c</a:t>
                </a:r>
              </a:p>
            </p:txBody>
          </p:sp>
          <p:sp>
            <p:nvSpPr>
              <p:cNvPr id="16" name="TextBox 15">
                <a:extLst>
                  <a:ext uri="{FF2B5EF4-FFF2-40B4-BE49-F238E27FC236}">
                    <a16:creationId xmlns:a16="http://schemas.microsoft.com/office/drawing/2014/main" id="{9F352402-F6FE-0E4A-93BE-C4636CC3DF91}"/>
                  </a:ext>
                </a:extLst>
              </p:cNvPr>
              <p:cNvSpPr txBox="1"/>
              <p:nvPr/>
            </p:nvSpPr>
            <p:spPr>
              <a:xfrm>
                <a:off x="5802703" y="5948054"/>
                <a:ext cx="753200" cy="902811"/>
              </a:xfrm>
              <a:prstGeom prst="rect">
                <a:avLst/>
              </a:prstGeom>
              <a:noFill/>
            </p:spPr>
            <p:txBody>
              <a:bodyPr wrap="none" rtlCol="0">
                <a:spAutoFit/>
              </a:bodyPr>
              <a:lstStyle/>
              <a:p>
                <a:pPr defTabSz="674828" fontAlgn="auto">
                  <a:spcBef>
                    <a:spcPts val="0"/>
                  </a:spcBef>
                  <a:spcAft>
                    <a:spcPts val="0"/>
                  </a:spcAft>
                </a:pPr>
                <a:r>
                  <a:rPr lang="en-US" sz="1600" b="0" dirty="0">
                    <a:solidFill>
                      <a:prstClr val="black"/>
                    </a:solidFill>
                    <a:latin typeface="Calibri" panose="020F0502020204030204"/>
                    <a:ea typeface="+mn-ea"/>
                  </a:rPr>
                  <a:t>a</a:t>
                </a:r>
              </a:p>
            </p:txBody>
          </p:sp>
          <p:sp>
            <p:nvSpPr>
              <p:cNvPr id="17" name="TextBox 16">
                <a:extLst>
                  <a:ext uri="{FF2B5EF4-FFF2-40B4-BE49-F238E27FC236}">
                    <a16:creationId xmlns:a16="http://schemas.microsoft.com/office/drawing/2014/main" id="{5EE802AC-0288-654D-A47D-D58CF0F04924}"/>
                  </a:ext>
                </a:extLst>
              </p:cNvPr>
              <p:cNvSpPr txBox="1"/>
              <p:nvPr/>
            </p:nvSpPr>
            <p:spPr>
              <a:xfrm>
                <a:off x="4166833" y="2665273"/>
                <a:ext cx="778848" cy="902811"/>
              </a:xfrm>
              <a:prstGeom prst="rect">
                <a:avLst/>
              </a:prstGeom>
              <a:noFill/>
            </p:spPr>
            <p:txBody>
              <a:bodyPr wrap="none" rtlCol="0">
                <a:spAutoFit/>
              </a:bodyPr>
              <a:lstStyle/>
              <a:p>
                <a:pPr defTabSz="674828" fontAlgn="auto">
                  <a:spcBef>
                    <a:spcPts val="0"/>
                  </a:spcBef>
                  <a:spcAft>
                    <a:spcPts val="0"/>
                  </a:spcAft>
                </a:pPr>
                <a:r>
                  <a:rPr lang="en-US" sz="1600" b="0" dirty="0">
                    <a:solidFill>
                      <a:prstClr val="black"/>
                    </a:solidFill>
                    <a:latin typeface="Calibri" panose="020F0502020204030204"/>
                    <a:ea typeface="+mn-ea"/>
                  </a:rPr>
                  <a:t>b</a:t>
                </a:r>
              </a:p>
            </p:txBody>
          </p:sp>
          <p:sp>
            <p:nvSpPr>
              <p:cNvPr id="18" name="TextBox 17">
                <a:extLst>
                  <a:ext uri="{FF2B5EF4-FFF2-40B4-BE49-F238E27FC236}">
                    <a16:creationId xmlns:a16="http://schemas.microsoft.com/office/drawing/2014/main" id="{BC0B4723-6FC4-414E-AADB-E6CA7846F122}"/>
                  </a:ext>
                </a:extLst>
              </p:cNvPr>
              <p:cNvSpPr txBox="1"/>
              <p:nvPr/>
            </p:nvSpPr>
            <p:spPr>
              <a:xfrm>
                <a:off x="4407057" y="4485571"/>
                <a:ext cx="778848" cy="902811"/>
              </a:xfrm>
              <a:prstGeom prst="rect">
                <a:avLst/>
              </a:prstGeom>
              <a:noFill/>
            </p:spPr>
            <p:txBody>
              <a:bodyPr wrap="none" rtlCol="0">
                <a:spAutoFit/>
              </a:bodyPr>
              <a:lstStyle/>
              <a:p>
                <a:pPr defTabSz="674828" fontAlgn="auto">
                  <a:spcBef>
                    <a:spcPts val="0"/>
                  </a:spcBef>
                  <a:spcAft>
                    <a:spcPts val="0"/>
                  </a:spcAft>
                </a:pPr>
                <a:r>
                  <a:rPr lang="en-US" sz="1600" b="0" dirty="0">
                    <a:solidFill>
                      <a:prstClr val="black"/>
                    </a:solidFill>
                    <a:latin typeface="Calibri" panose="020F0502020204030204"/>
                    <a:ea typeface="+mn-ea"/>
                  </a:rPr>
                  <a:t>d</a:t>
                </a:r>
              </a:p>
            </p:txBody>
          </p:sp>
        </p:grpSp>
        <p:sp>
          <p:nvSpPr>
            <p:cNvPr id="23" name="TextBox 22">
              <a:extLst>
                <a:ext uri="{FF2B5EF4-FFF2-40B4-BE49-F238E27FC236}">
                  <a16:creationId xmlns:a16="http://schemas.microsoft.com/office/drawing/2014/main" id="{6BACE26F-4CEC-1D43-8378-242732DAEBD6}"/>
                </a:ext>
              </a:extLst>
            </p:cNvPr>
            <p:cNvSpPr txBox="1"/>
            <p:nvPr/>
          </p:nvSpPr>
          <p:spPr>
            <a:xfrm rot="5400000">
              <a:off x="323650" y="3406998"/>
              <a:ext cx="1140056" cy="253916"/>
            </a:xfrm>
            <a:prstGeom prst="rect">
              <a:avLst/>
            </a:prstGeom>
            <a:noFill/>
          </p:spPr>
          <p:txBody>
            <a:bodyPr wrap="none" rtlCol="0">
              <a:spAutoFit/>
            </a:bodyPr>
            <a:lstStyle/>
            <a:p>
              <a:pPr defTabSz="674828" fontAlgn="auto">
                <a:spcBef>
                  <a:spcPts val="0"/>
                </a:spcBef>
                <a:spcAft>
                  <a:spcPts val="0"/>
                </a:spcAft>
              </a:pPr>
              <a:r>
                <a:rPr lang="en-US" sz="1050" b="0" dirty="0">
                  <a:solidFill>
                    <a:prstClr val="black"/>
                  </a:solidFill>
                  <a:latin typeface="Calibri" panose="020F0502020204030204"/>
                  <a:ea typeface="+mn-ea"/>
                </a:rPr>
                <a:t>LiDAR VQ 480i #1</a:t>
              </a:r>
            </a:p>
          </p:txBody>
        </p:sp>
        <p:sp>
          <p:nvSpPr>
            <p:cNvPr id="24" name="TextBox 23">
              <a:extLst>
                <a:ext uri="{FF2B5EF4-FFF2-40B4-BE49-F238E27FC236}">
                  <a16:creationId xmlns:a16="http://schemas.microsoft.com/office/drawing/2014/main" id="{CC16656E-687E-3943-BA7B-9214A53CB11F}"/>
                </a:ext>
              </a:extLst>
            </p:cNvPr>
            <p:cNvSpPr txBox="1"/>
            <p:nvPr/>
          </p:nvSpPr>
          <p:spPr>
            <a:xfrm rot="16200000">
              <a:off x="8082873" y="3496538"/>
              <a:ext cx="280846" cy="338554"/>
            </a:xfrm>
            <a:prstGeom prst="rect">
              <a:avLst/>
            </a:prstGeom>
            <a:noFill/>
          </p:spPr>
          <p:txBody>
            <a:bodyPr wrap="none" rtlCol="0">
              <a:spAutoFit/>
            </a:bodyPr>
            <a:lstStyle/>
            <a:p>
              <a:pPr defTabSz="674828" fontAlgn="auto">
                <a:spcBef>
                  <a:spcPts val="0"/>
                </a:spcBef>
                <a:spcAft>
                  <a:spcPts val="0"/>
                </a:spcAft>
              </a:pPr>
              <a:r>
                <a:rPr lang="en-US" sz="1600" b="0" dirty="0">
                  <a:solidFill>
                    <a:prstClr val="black"/>
                  </a:solidFill>
                  <a:latin typeface="Calibri" panose="020F0502020204030204"/>
                  <a:ea typeface="+mn-ea"/>
                </a:rPr>
                <a:t>g</a:t>
              </a:r>
            </a:p>
          </p:txBody>
        </p:sp>
        <p:sp>
          <p:nvSpPr>
            <p:cNvPr id="26" name="TextBox 25">
              <a:extLst>
                <a:ext uri="{FF2B5EF4-FFF2-40B4-BE49-F238E27FC236}">
                  <a16:creationId xmlns:a16="http://schemas.microsoft.com/office/drawing/2014/main" id="{48553922-2C9E-4843-B3E1-7CE97F9C1842}"/>
                </a:ext>
              </a:extLst>
            </p:cNvPr>
            <p:cNvSpPr txBox="1"/>
            <p:nvPr/>
          </p:nvSpPr>
          <p:spPr>
            <a:xfrm>
              <a:off x="3300787" y="4425463"/>
              <a:ext cx="4091633" cy="1538883"/>
            </a:xfrm>
            <a:prstGeom prst="rect">
              <a:avLst/>
            </a:prstGeom>
            <a:noFill/>
          </p:spPr>
          <p:txBody>
            <a:bodyPr wrap="none" rtlCol="0">
              <a:spAutoFit/>
            </a:bodyPr>
            <a:lstStyle/>
            <a:p>
              <a:pPr marL="192881" indent="-192881" defTabSz="674828" fontAlgn="auto">
                <a:spcBef>
                  <a:spcPts val="0"/>
                </a:spcBef>
                <a:spcAft>
                  <a:spcPts val="225"/>
                </a:spcAft>
                <a:buFont typeface="+mj-lt"/>
                <a:buAutoNum type="alphaLcPeriod"/>
              </a:pPr>
              <a:r>
                <a:rPr lang="en-US" sz="1200" b="0" dirty="0">
                  <a:solidFill>
                    <a:prstClr val="black"/>
                  </a:solidFill>
                  <a:latin typeface="Calibri" panose="020F0502020204030204"/>
                  <a:ea typeface="+mn-ea"/>
                </a:rPr>
                <a:t>Micro-Hyperspec VNIR imaging spectrometer(400-1000 nm)</a:t>
              </a:r>
            </a:p>
            <a:p>
              <a:pPr marL="192881" indent="-192881" defTabSz="674828" fontAlgn="auto">
                <a:spcBef>
                  <a:spcPts val="0"/>
                </a:spcBef>
                <a:spcAft>
                  <a:spcPts val="225"/>
                </a:spcAft>
                <a:buFont typeface="+mj-lt"/>
                <a:buAutoNum type="alphaLcPeriod"/>
              </a:pPr>
              <a:r>
                <a:rPr lang="en-US" sz="1200" b="0" dirty="0">
                  <a:solidFill>
                    <a:prstClr val="black"/>
                  </a:solidFill>
                  <a:latin typeface="Calibri" panose="020F0502020204030204"/>
                  <a:ea typeface="+mn-ea"/>
                </a:rPr>
                <a:t>SWIR imaging spectrometer (900-2500 nm)</a:t>
              </a:r>
            </a:p>
            <a:p>
              <a:pPr marL="192881" indent="-192881" defTabSz="674828" fontAlgn="auto">
                <a:spcBef>
                  <a:spcPts val="0"/>
                </a:spcBef>
                <a:spcAft>
                  <a:spcPts val="225"/>
                </a:spcAft>
                <a:buFont typeface="+mj-lt"/>
                <a:buAutoNum type="alphaLcPeriod"/>
              </a:pPr>
              <a:r>
                <a:rPr lang="en-US" sz="1200" b="0" dirty="0" err="1">
                  <a:solidFill>
                    <a:prstClr val="black"/>
                  </a:solidFill>
                  <a:latin typeface="Calibri" panose="020F0502020204030204"/>
                  <a:ea typeface="+mn-ea"/>
                </a:rPr>
                <a:t>PhaseOne</a:t>
              </a:r>
              <a:r>
                <a:rPr lang="en-US" sz="1200" b="0" dirty="0">
                  <a:solidFill>
                    <a:prstClr val="black"/>
                  </a:solidFill>
                  <a:latin typeface="Calibri" panose="020F0502020204030204"/>
                  <a:ea typeface="+mn-ea"/>
                </a:rPr>
                <a:t> IXU-R 1000 survey-grade RGB camera (100 MP)</a:t>
              </a:r>
            </a:p>
            <a:p>
              <a:pPr marL="192881" indent="-192881" defTabSz="674828" fontAlgn="auto">
                <a:spcBef>
                  <a:spcPts val="0"/>
                </a:spcBef>
                <a:spcAft>
                  <a:spcPts val="225"/>
                </a:spcAft>
                <a:buFont typeface="+mj-lt"/>
                <a:buAutoNum type="alphaLcPeriod"/>
              </a:pPr>
              <a:r>
                <a:rPr lang="en-US" sz="1200" b="0" dirty="0" err="1">
                  <a:solidFill>
                    <a:prstClr val="black"/>
                  </a:solidFill>
                  <a:latin typeface="Calibri" panose="020F0502020204030204"/>
                  <a:ea typeface="+mn-ea"/>
                </a:rPr>
                <a:t>Xenics</a:t>
              </a:r>
              <a:r>
                <a:rPr lang="en-US" sz="1200" b="0" dirty="0">
                  <a:solidFill>
                    <a:prstClr val="black"/>
                  </a:solidFill>
                  <a:latin typeface="Calibri" panose="020F0502020204030204"/>
                  <a:ea typeface="+mn-ea"/>
                </a:rPr>
                <a:t> Gobi 640 </a:t>
              </a:r>
              <a:r>
                <a:rPr lang="en-US" sz="1200" dirty="0">
                  <a:solidFill>
                    <a:prstClr val="black"/>
                  </a:solidFill>
                  <a:latin typeface="Calibri" panose="020F0502020204030204"/>
                </a:rPr>
                <a:t>thermal camera</a:t>
              </a:r>
              <a:r>
                <a:rPr lang="en-US" sz="1200" b="0" dirty="0">
                  <a:solidFill>
                    <a:prstClr val="black"/>
                  </a:solidFill>
                  <a:latin typeface="Calibri" panose="020F0502020204030204"/>
                  <a:ea typeface="+mn-ea"/>
                </a:rPr>
                <a:t> (8-12 um)</a:t>
              </a:r>
            </a:p>
            <a:p>
              <a:pPr marL="192881" indent="-192881" defTabSz="674828" fontAlgn="auto">
                <a:spcBef>
                  <a:spcPts val="0"/>
                </a:spcBef>
                <a:spcAft>
                  <a:spcPts val="225"/>
                </a:spcAft>
                <a:buFont typeface="+mj-lt"/>
                <a:buAutoNum type="alphaLcPeriod"/>
              </a:pPr>
              <a:r>
                <a:rPr lang="en-US" sz="1200" b="0" dirty="0">
                  <a:solidFill>
                    <a:prstClr val="black"/>
                  </a:solidFill>
                  <a:latin typeface="Calibri" panose="020F0502020204030204"/>
                  <a:ea typeface="+mn-ea"/>
                </a:rPr>
                <a:t>Spectral Evolution VSWIR solar irradiance spectrometer</a:t>
              </a:r>
            </a:p>
            <a:p>
              <a:pPr marL="192881" indent="-192881" defTabSz="674828" fontAlgn="auto">
                <a:spcBef>
                  <a:spcPts val="0"/>
                </a:spcBef>
                <a:spcAft>
                  <a:spcPts val="225"/>
                </a:spcAft>
                <a:buFont typeface="+mj-lt"/>
                <a:buAutoNum type="alphaLcPeriod"/>
              </a:pPr>
              <a:r>
                <a:rPr lang="en-US" sz="1200" dirty="0">
                  <a:solidFill>
                    <a:prstClr val="black"/>
                  </a:solidFill>
                  <a:latin typeface="Calibri" panose="020F0502020204030204"/>
                </a:rPr>
                <a:t>Applanix POS AV GPS-INS</a:t>
              </a:r>
            </a:p>
            <a:p>
              <a:pPr marL="192881" indent="-192881" defTabSz="674828" fontAlgn="auto">
                <a:spcBef>
                  <a:spcPts val="0"/>
                </a:spcBef>
                <a:spcAft>
                  <a:spcPts val="225"/>
                </a:spcAft>
                <a:buFont typeface="+mj-lt"/>
                <a:buAutoNum type="alphaLcPeriod"/>
              </a:pPr>
              <a:r>
                <a:rPr lang="en-US" sz="1200" b="0" dirty="0">
                  <a:solidFill>
                    <a:prstClr val="black"/>
                  </a:solidFill>
                  <a:latin typeface="Calibri" panose="020F0502020204030204"/>
                  <a:ea typeface="+mn-ea"/>
                </a:rPr>
                <a:t>Riegl VQ-480i </a:t>
              </a:r>
              <a:r>
                <a:rPr lang="en-US" sz="1200" dirty="0">
                  <a:solidFill>
                    <a:prstClr val="black"/>
                  </a:solidFill>
                  <a:latin typeface="Calibri" panose="020F0502020204030204"/>
                </a:rPr>
                <a:t>lidars</a:t>
              </a:r>
              <a:r>
                <a:rPr lang="en-US" sz="1200" b="0" dirty="0">
                  <a:solidFill>
                    <a:prstClr val="black"/>
                  </a:solidFill>
                  <a:latin typeface="Calibri" panose="020F0502020204030204"/>
                  <a:ea typeface="+mn-ea"/>
                </a:rPr>
                <a:t> </a:t>
              </a:r>
            </a:p>
          </p:txBody>
        </p:sp>
        <p:grpSp>
          <p:nvGrpSpPr>
            <p:cNvPr id="29" name="Group 28">
              <a:extLst>
                <a:ext uri="{FF2B5EF4-FFF2-40B4-BE49-F238E27FC236}">
                  <a16:creationId xmlns:a16="http://schemas.microsoft.com/office/drawing/2014/main" id="{411708C1-054F-4847-8107-A23D8DA5D1C9}"/>
                </a:ext>
              </a:extLst>
            </p:cNvPr>
            <p:cNvGrpSpPr/>
            <p:nvPr/>
          </p:nvGrpSpPr>
          <p:grpSpPr>
            <a:xfrm>
              <a:off x="467917" y="5185349"/>
              <a:ext cx="1364456" cy="639255"/>
              <a:chOff x="19526250" y="11600388"/>
              <a:chExt cx="3638550" cy="1704679"/>
            </a:xfrm>
          </p:grpSpPr>
          <p:sp>
            <p:nvSpPr>
              <p:cNvPr id="30" name="TextBox 29">
                <a:extLst>
                  <a:ext uri="{FF2B5EF4-FFF2-40B4-BE49-F238E27FC236}">
                    <a16:creationId xmlns:a16="http://schemas.microsoft.com/office/drawing/2014/main" id="{F5D4D8F1-E8C5-9F40-A73D-39C47407E737}"/>
                  </a:ext>
                </a:extLst>
              </p:cNvPr>
              <p:cNvSpPr txBox="1"/>
              <p:nvPr/>
            </p:nvSpPr>
            <p:spPr>
              <a:xfrm>
                <a:off x="20534269" y="12520065"/>
                <a:ext cx="1992854" cy="785002"/>
              </a:xfrm>
              <a:prstGeom prst="rect">
                <a:avLst/>
              </a:prstGeom>
              <a:noFill/>
            </p:spPr>
            <p:txBody>
              <a:bodyPr wrap="none" rtlCol="0">
                <a:spAutoFit/>
              </a:bodyPr>
              <a:lstStyle/>
              <a:p>
                <a:pPr defTabSz="674828" fontAlgn="auto">
                  <a:spcBef>
                    <a:spcPts val="0"/>
                  </a:spcBef>
                  <a:spcAft>
                    <a:spcPts val="0"/>
                  </a:spcAft>
                </a:pPr>
                <a:r>
                  <a:rPr lang="en-US" sz="1313" b="0" dirty="0">
                    <a:solidFill>
                      <a:prstClr val="black"/>
                    </a:solidFill>
                    <a:latin typeface="Calibri" panose="020F0502020204030204"/>
                    <a:ea typeface="+mn-ea"/>
                  </a:rPr>
                  <a:t>200 mm</a:t>
                </a:r>
              </a:p>
            </p:txBody>
          </p:sp>
          <p:cxnSp>
            <p:nvCxnSpPr>
              <p:cNvPr id="31" name="Straight Arrow Connector 30">
                <a:extLst>
                  <a:ext uri="{FF2B5EF4-FFF2-40B4-BE49-F238E27FC236}">
                    <a16:creationId xmlns:a16="http://schemas.microsoft.com/office/drawing/2014/main" id="{42F386E5-16DD-3643-8BAF-5AEA423FFE2E}"/>
                  </a:ext>
                </a:extLst>
              </p:cNvPr>
              <p:cNvCxnSpPr/>
              <p:nvPr/>
            </p:nvCxnSpPr>
            <p:spPr>
              <a:xfrm flipH="1">
                <a:off x="19526250" y="12429852"/>
                <a:ext cx="3638550" cy="24576"/>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E5D4A83-EDBF-B24D-8784-B0194DE110C2}"/>
                  </a:ext>
                </a:extLst>
              </p:cNvPr>
              <p:cNvCxnSpPr/>
              <p:nvPr/>
            </p:nvCxnSpPr>
            <p:spPr>
              <a:xfrm>
                <a:off x="19526250" y="12136104"/>
                <a:ext cx="0" cy="636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AE2FB6E-0CA4-FF48-B8B9-BE57AF4E07A2}"/>
                  </a:ext>
                </a:extLst>
              </p:cNvPr>
              <p:cNvCxnSpPr/>
              <p:nvPr/>
            </p:nvCxnSpPr>
            <p:spPr>
              <a:xfrm>
                <a:off x="23164800" y="12155154"/>
                <a:ext cx="0" cy="636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FD29550-5A2B-1544-8532-5D1C40799694}"/>
                  </a:ext>
                </a:extLst>
              </p:cNvPr>
              <p:cNvSpPr txBox="1"/>
              <p:nvPr/>
            </p:nvSpPr>
            <p:spPr>
              <a:xfrm>
                <a:off x="19983613" y="11600388"/>
                <a:ext cx="3028353" cy="785002"/>
              </a:xfrm>
              <a:prstGeom prst="rect">
                <a:avLst/>
              </a:prstGeom>
              <a:noFill/>
            </p:spPr>
            <p:txBody>
              <a:bodyPr wrap="none" rtlCol="0">
                <a:spAutoFit/>
              </a:bodyPr>
              <a:lstStyle/>
              <a:p>
                <a:pPr defTabSz="674828" fontAlgn="auto">
                  <a:spcBef>
                    <a:spcPts val="0"/>
                  </a:spcBef>
                  <a:spcAft>
                    <a:spcPts val="0"/>
                  </a:spcAft>
                </a:pPr>
                <a:r>
                  <a:rPr lang="en-US" sz="1313" b="0" dirty="0">
                    <a:solidFill>
                      <a:prstClr val="black"/>
                    </a:solidFill>
                    <a:latin typeface="Calibri" panose="020F0502020204030204"/>
                    <a:ea typeface="+mn-ea"/>
                  </a:rPr>
                  <a:t>Drawing Scale</a:t>
                </a:r>
              </a:p>
            </p:txBody>
          </p:sp>
        </p:grpSp>
        <p:pic>
          <p:nvPicPr>
            <p:cNvPr id="35" name="Picture 34">
              <a:extLst>
                <a:ext uri="{FF2B5EF4-FFF2-40B4-BE49-F238E27FC236}">
                  <a16:creationId xmlns:a16="http://schemas.microsoft.com/office/drawing/2014/main" id="{BD60E57E-9B99-9F4B-B800-C767DE206E8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80621" y="2127877"/>
              <a:ext cx="1229510" cy="307505"/>
            </a:xfrm>
            <a:prstGeom prst="rect">
              <a:avLst/>
            </a:prstGeom>
          </p:spPr>
        </p:pic>
        <p:sp>
          <p:nvSpPr>
            <p:cNvPr id="36" name="TextBox 35">
              <a:extLst>
                <a:ext uri="{FF2B5EF4-FFF2-40B4-BE49-F238E27FC236}">
                  <a16:creationId xmlns:a16="http://schemas.microsoft.com/office/drawing/2014/main" id="{68A47AA2-2CDB-B149-9C84-AA6BE82147BE}"/>
                </a:ext>
              </a:extLst>
            </p:cNvPr>
            <p:cNvSpPr txBox="1"/>
            <p:nvPr/>
          </p:nvSpPr>
          <p:spPr>
            <a:xfrm>
              <a:off x="4168327" y="2213169"/>
              <a:ext cx="184731" cy="294376"/>
            </a:xfrm>
            <a:prstGeom prst="rect">
              <a:avLst/>
            </a:prstGeom>
            <a:noFill/>
          </p:spPr>
          <p:txBody>
            <a:bodyPr wrap="none" rtlCol="0">
              <a:spAutoFit/>
            </a:bodyPr>
            <a:lstStyle/>
            <a:p>
              <a:pPr defTabSz="674828" fontAlgn="auto">
                <a:spcBef>
                  <a:spcPts val="0"/>
                </a:spcBef>
                <a:spcAft>
                  <a:spcPts val="0"/>
                </a:spcAft>
              </a:pPr>
              <a:endParaRPr lang="en-US" sz="1313" b="0" dirty="0">
                <a:solidFill>
                  <a:prstClr val="black"/>
                </a:solidFill>
                <a:latin typeface="Calibri" panose="020F0502020204030204"/>
                <a:ea typeface="+mn-ea"/>
              </a:endParaRPr>
            </a:p>
          </p:txBody>
        </p:sp>
        <p:pic>
          <p:nvPicPr>
            <p:cNvPr id="37" name="Picture 36">
              <a:extLst>
                <a:ext uri="{FF2B5EF4-FFF2-40B4-BE49-F238E27FC236}">
                  <a16:creationId xmlns:a16="http://schemas.microsoft.com/office/drawing/2014/main" id="{E39015E0-AE09-7848-B92A-ED724B9C538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36435" y="3983332"/>
              <a:ext cx="653015" cy="233284"/>
            </a:xfrm>
            <a:prstGeom prst="rect">
              <a:avLst/>
            </a:prstGeom>
          </p:spPr>
        </p:pic>
        <p:sp>
          <p:nvSpPr>
            <p:cNvPr id="38" name="TextBox 37">
              <a:extLst>
                <a:ext uri="{FF2B5EF4-FFF2-40B4-BE49-F238E27FC236}">
                  <a16:creationId xmlns:a16="http://schemas.microsoft.com/office/drawing/2014/main" id="{C9A2FAD0-CD01-5E44-BE4E-79A802069948}"/>
                </a:ext>
              </a:extLst>
            </p:cNvPr>
            <p:cNvSpPr txBox="1"/>
            <p:nvPr/>
          </p:nvSpPr>
          <p:spPr>
            <a:xfrm>
              <a:off x="5302769" y="4007764"/>
              <a:ext cx="235962" cy="294376"/>
            </a:xfrm>
            <a:prstGeom prst="rect">
              <a:avLst/>
            </a:prstGeom>
            <a:noFill/>
          </p:spPr>
          <p:txBody>
            <a:bodyPr wrap="none" rtlCol="0">
              <a:spAutoFit/>
            </a:bodyPr>
            <a:lstStyle/>
            <a:p>
              <a:pPr defTabSz="674828" fontAlgn="auto">
                <a:spcBef>
                  <a:spcPts val="0"/>
                </a:spcBef>
                <a:spcAft>
                  <a:spcPts val="0"/>
                </a:spcAft>
              </a:pPr>
              <a:r>
                <a:rPr lang="en-US" sz="1313" b="0" dirty="0">
                  <a:solidFill>
                    <a:prstClr val="black"/>
                  </a:solidFill>
                  <a:latin typeface="Calibri" panose="020F0502020204030204"/>
                  <a:ea typeface="+mn-ea"/>
                </a:rPr>
                <a:t>f</a:t>
              </a:r>
            </a:p>
          </p:txBody>
        </p:sp>
        <p:cxnSp>
          <p:nvCxnSpPr>
            <p:cNvPr id="39" name="Straight Connector 38">
              <a:extLst>
                <a:ext uri="{FF2B5EF4-FFF2-40B4-BE49-F238E27FC236}">
                  <a16:creationId xmlns:a16="http://schemas.microsoft.com/office/drawing/2014/main" id="{7B5C8879-5F1E-E34B-B025-EE8A3F3AB9D9}"/>
                </a:ext>
              </a:extLst>
            </p:cNvPr>
            <p:cNvCxnSpPr/>
            <p:nvPr/>
          </p:nvCxnSpPr>
          <p:spPr>
            <a:xfrm>
              <a:off x="3264306" y="1714796"/>
              <a:ext cx="24943" cy="251888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5C586B3-D7AD-BC4B-B17D-1AC3FA3CA0E1}"/>
                </a:ext>
              </a:extLst>
            </p:cNvPr>
            <p:cNvCxnSpPr/>
            <p:nvPr/>
          </p:nvCxnSpPr>
          <p:spPr>
            <a:xfrm>
              <a:off x="5866134" y="1729836"/>
              <a:ext cx="24943" cy="251888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CE7700C-0230-5249-A4A9-3E0568005F59}"/>
                </a:ext>
              </a:extLst>
            </p:cNvPr>
            <p:cNvSpPr txBox="1"/>
            <p:nvPr/>
          </p:nvSpPr>
          <p:spPr>
            <a:xfrm>
              <a:off x="1222308" y="1731741"/>
              <a:ext cx="1360437" cy="294376"/>
            </a:xfrm>
            <a:prstGeom prst="rect">
              <a:avLst/>
            </a:prstGeom>
            <a:noFill/>
          </p:spPr>
          <p:txBody>
            <a:bodyPr wrap="none" rtlCol="0">
              <a:spAutoFit/>
            </a:bodyPr>
            <a:lstStyle/>
            <a:p>
              <a:pPr defTabSz="674828" fontAlgn="auto">
                <a:spcBef>
                  <a:spcPts val="0"/>
                </a:spcBef>
                <a:spcAft>
                  <a:spcPts val="0"/>
                </a:spcAft>
              </a:pPr>
              <a:r>
                <a:rPr lang="en-US" sz="1313" b="0" dirty="0">
                  <a:solidFill>
                    <a:prstClr val="black"/>
                  </a:solidFill>
                  <a:latin typeface="Calibri" panose="020F0502020204030204"/>
                  <a:ea typeface="+mn-ea"/>
                </a:rPr>
                <a:t>LiDAR Module #1</a:t>
              </a:r>
            </a:p>
          </p:txBody>
        </p:sp>
        <p:sp>
          <p:nvSpPr>
            <p:cNvPr id="42" name="TextBox 41">
              <a:extLst>
                <a:ext uri="{FF2B5EF4-FFF2-40B4-BE49-F238E27FC236}">
                  <a16:creationId xmlns:a16="http://schemas.microsoft.com/office/drawing/2014/main" id="{3A42BA05-EBB6-B64D-8B1F-9675C56A25E7}"/>
                </a:ext>
              </a:extLst>
            </p:cNvPr>
            <p:cNvSpPr txBox="1"/>
            <p:nvPr/>
          </p:nvSpPr>
          <p:spPr>
            <a:xfrm>
              <a:off x="6704066" y="1736487"/>
              <a:ext cx="1360437" cy="294376"/>
            </a:xfrm>
            <a:prstGeom prst="rect">
              <a:avLst/>
            </a:prstGeom>
            <a:noFill/>
          </p:spPr>
          <p:txBody>
            <a:bodyPr wrap="none" rtlCol="0">
              <a:spAutoFit/>
            </a:bodyPr>
            <a:lstStyle/>
            <a:p>
              <a:pPr defTabSz="674828" fontAlgn="auto">
                <a:spcBef>
                  <a:spcPts val="0"/>
                </a:spcBef>
                <a:spcAft>
                  <a:spcPts val="0"/>
                </a:spcAft>
              </a:pPr>
              <a:r>
                <a:rPr lang="en-US" sz="1313" b="0" dirty="0">
                  <a:solidFill>
                    <a:prstClr val="black"/>
                  </a:solidFill>
                  <a:latin typeface="Calibri" panose="020F0502020204030204"/>
                  <a:ea typeface="+mn-ea"/>
                </a:rPr>
                <a:t>LiDAR Module #2</a:t>
              </a:r>
            </a:p>
          </p:txBody>
        </p:sp>
        <p:sp>
          <p:nvSpPr>
            <p:cNvPr id="43" name="TextBox 42">
              <a:extLst>
                <a:ext uri="{FF2B5EF4-FFF2-40B4-BE49-F238E27FC236}">
                  <a16:creationId xmlns:a16="http://schemas.microsoft.com/office/drawing/2014/main" id="{9F4F3929-C611-024B-9083-120C6BF778C8}"/>
                </a:ext>
              </a:extLst>
            </p:cNvPr>
            <p:cNvSpPr txBox="1"/>
            <p:nvPr/>
          </p:nvSpPr>
          <p:spPr>
            <a:xfrm>
              <a:off x="3996174" y="1738900"/>
              <a:ext cx="1235659" cy="294376"/>
            </a:xfrm>
            <a:prstGeom prst="rect">
              <a:avLst/>
            </a:prstGeom>
            <a:noFill/>
          </p:spPr>
          <p:txBody>
            <a:bodyPr wrap="none" rtlCol="0">
              <a:spAutoFit/>
            </a:bodyPr>
            <a:lstStyle/>
            <a:p>
              <a:pPr defTabSz="674828" fontAlgn="auto">
                <a:spcBef>
                  <a:spcPts val="0"/>
                </a:spcBef>
                <a:spcAft>
                  <a:spcPts val="0"/>
                </a:spcAft>
              </a:pPr>
              <a:r>
                <a:rPr lang="en-US" sz="1313" b="0" dirty="0">
                  <a:solidFill>
                    <a:prstClr val="black"/>
                  </a:solidFill>
                  <a:latin typeface="Calibri" panose="020F0502020204030204"/>
                  <a:ea typeface="+mn-ea"/>
                </a:rPr>
                <a:t>Optical Module</a:t>
              </a:r>
            </a:p>
          </p:txBody>
        </p:sp>
        <p:cxnSp>
          <p:nvCxnSpPr>
            <p:cNvPr id="44" name="Straight Connector 43">
              <a:extLst>
                <a:ext uri="{FF2B5EF4-FFF2-40B4-BE49-F238E27FC236}">
                  <a16:creationId xmlns:a16="http://schemas.microsoft.com/office/drawing/2014/main" id="{669CF792-D3D9-1E46-A6CE-4DF93682D7C4}"/>
                </a:ext>
              </a:extLst>
            </p:cNvPr>
            <p:cNvCxnSpPr/>
            <p:nvPr/>
          </p:nvCxnSpPr>
          <p:spPr>
            <a:xfrm>
              <a:off x="475988" y="1735852"/>
              <a:ext cx="1894" cy="35305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3C09C50-058F-3740-8A5F-C847F5ED70FC}"/>
                </a:ext>
              </a:extLst>
            </p:cNvPr>
            <p:cNvCxnSpPr/>
            <p:nvPr/>
          </p:nvCxnSpPr>
          <p:spPr>
            <a:xfrm>
              <a:off x="8672499" y="1720813"/>
              <a:ext cx="1894" cy="35305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9337E150-7C55-F147-B9F3-97DD750F237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16200000">
              <a:off x="-111399" y="2522995"/>
              <a:ext cx="2414322" cy="1239548"/>
            </a:xfrm>
            <a:prstGeom prst="rect">
              <a:avLst/>
            </a:prstGeom>
          </p:spPr>
        </p:pic>
        <p:sp>
          <p:nvSpPr>
            <p:cNvPr id="47" name="Rectangle 46">
              <a:extLst>
                <a:ext uri="{FF2B5EF4-FFF2-40B4-BE49-F238E27FC236}">
                  <a16:creationId xmlns:a16="http://schemas.microsoft.com/office/drawing/2014/main" id="{96E6A72B-75DC-5E4A-9AA5-ADE3F823F2C9}"/>
                </a:ext>
              </a:extLst>
            </p:cNvPr>
            <p:cNvSpPr/>
            <p:nvPr/>
          </p:nvSpPr>
          <p:spPr>
            <a:xfrm>
              <a:off x="1853395" y="2151402"/>
              <a:ext cx="1359512" cy="357314"/>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4828" fontAlgn="auto">
                <a:spcBef>
                  <a:spcPts val="0"/>
                </a:spcBef>
                <a:spcAft>
                  <a:spcPts val="0"/>
                </a:spcAft>
              </a:pPr>
              <a:r>
                <a:rPr lang="en-US" sz="1313" b="0" dirty="0">
                  <a:solidFill>
                    <a:prstClr val="white"/>
                  </a:solidFill>
                  <a:latin typeface="Calibri" panose="020F0502020204030204"/>
                </a:rPr>
                <a:t>Network Switch</a:t>
              </a:r>
            </a:p>
          </p:txBody>
        </p:sp>
      </p:grpSp>
      <p:sp>
        <p:nvSpPr>
          <p:cNvPr id="3" name="Rectangle 2">
            <a:extLst>
              <a:ext uri="{FF2B5EF4-FFF2-40B4-BE49-F238E27FC236}">
                <a16:creationId xmlns:a16="http://schemas.microsoft.com/office/drawing/2014/main" id="{742A307D-BCA5-CE43-BD03-354889D1CD9D}"/>
              </a:ext>
            </a:extLst>
          </p:cNvPr>
          <p:cNvSpPr/>
          <p:nvPr/>
        </p:nvSpPr>
        <p:spPr>
          <a:xfrm>
            <a:off x="4825632" y="2116536"/>
            <a:ext cx="1209344" cy="283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36624295-DF93-BF4B-8C3A-51D55CD40F4F}"/>
              </a:ext>
            </a:extLst>
          </p:cNvPr>
          <p:cNvSpPr txBox="1"/>
          <p:nvPr/>
        </p:nvSpPr>
        <p:spPr>
          <a:xfrm rot="16200000">
            <a:off x="3397172" y="3286428"/>
            <a:ext cx="280846" cy="338554"/>
          </a:xfrm>
          <a:prstGeom prst="rect">
            <a:avLst/>
          </a:prstGeom>
          <a:noFill/>
        </p:spPr>
        <p:txBody>
          <a:bodyPr wrap="none" rtlCol="0">
            <a:spAutoFit/>
          </a:bodyPr>
          <a:lstStyle/>
          <a:p>
            <a:pPr defTabSz="674828" fontAlgn="auto">
              <a:spcBef>
                <a:spcPts val="0"/>
              </a:spcBef>
              <a:spcAft>
                <a:spcPts val="0"/>
              </a:spcAft>
            </a:pPr>
            <a:r>
              <a:rPr lang="en-US" sz="1600" b="0" dirty="0">
                <a:solidFill>
                  <a:prstClr val="black"/>
                </a:solidFill>
                <a:latin typeface="Calibri" panose="020F0502020204030204"/>
                <a:ea typeface="+mn-ea"/>
              </a:rPr>
              <a:t>g</a:t>
            </a:r>
          </a:p>
        </p:txBody>
      </p:sp>
      <p:sp>
        <p:nvSpPr>
          <p:cNvPr id="51" name="TextBox 50">
            <a:extLst>
              <a:ext uri="{FF2B5EF4-FFF2-40B4-BE49-F238E27FC236}">
                <a16:creationId xmlns:a16="http://schemas.microsoft.com/office/drawing/2014/main" id="{CCC23DB2-08FF-C64A-B469-66D0DE57D5FF}"/>
              </a:ext>
            </a:extLst>
          </p:cNvPr>
          <p:cNvSpPr txBox="1"/>
          <p:nvPr/>
        </p:nvSpPr>
        <p:spPr>
          <a:xfrm rot="16200000">
            <a:off x="2522748" y="3379234"/>
            <a:ext cx="255198" cy="369332"/>
          </a:xfrm>
          <a:prstGeom prst="rect">
            <a:avLst/>
          </a:prstGeom>
          <a:noFill/>
        </p:spPr>
        <p:txBody>
          <a:bodyPr wrap="none" rtlCol="0">
            <a:spAutoFit/>
          </a:bodyPr>
          <a:lstStyle/>
          <a:p>
            <a:pPr defTabSz="674828" fontAlgn="auto">
              <a:spcBef>
                <a:spcPts val="0"/>
              </a:spcBef>
              <a:spcAft>
                <a:spcPts val="0"/>
              </a:spcAft>
            </a:pPr>
            <a:r>
              <a:rPr lang="en-US" b="0" dirty="0">
                <a:solidFill>
                  <a:prstClr val="black"/>
                </a:solidFill>
                <a:latin typeface="Calibri" panose="020F0502020204030204"/>
                <a:ea typeface="+mn-ea"/>
              </a:rPr>
              <a:t>f</a:t>
            </a:r>
          </a:p>
        </p:txBody>
      </p:sp>
    </p:spTree>
    <p:extLst>
      <p:ext uri="{BB962C8B-B14F-4D97-AF65-F5344CB8AC3E}">
        <p14:creationId xmlns:p14="http://schemas.microsoft.com/office/powerpoint/2010/main" val="2016229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D26E-877A-7B46-9160-81EE22EF35F3}"/>
              </a:ext>
            </a:extLst>
          </p:cNvPr>
          <p:cNvSpPr>
            <a:spLocks noGrp="1"/>
          </p:cNvSpPr>
          <p:nvPr>
            <p:ph type="title"/>
          </p:nvPr>
        </p:nvSpPr>
        <p:spPr/>
        <p:txBody>
          <a:bodyPr/>
          <a:lstStyle/>
          <a:p>
            <a:pPr algn="ctr"/>
            <a:r>
              <a:rPr lang="en-US" dirty="0"/>
              <a:t>G-LiHT 2.x:  Lidar Module #1</a:t>
            </a:r>
          </a:p>
        </p:txBody>
      </p:sp>
      <p:grpSp>
        <p:nvGrpSpPr>
          <p:cNvPr id="51" name="Group 50">
            <a:extLst>
              <a:ext uri="{FF2B5EF4-FFF2-40B4-BE49-F238E27FC236}">
                <a16:creationId xmlns:a16="http://schemas.microsoft.com/office/drawing/2014/main" id="{D4A0ED46-9534-DD47-9EC2-7EAAFF882168}"/>
              </a:ext>
            </a:extLst>
          </p:cNvPr>
          <p:cNvGrpSpPr/>
          <p:nvPr/>
        </p:nvGrpSpPr>
        <p:grpSpPr>
          <a:xfrm>
            <a:off x="10166071" y="5575121"/>
            <a:ext cx="1364456" cy="732549"/>
            <a:chOff x="19526250" y="11414236"/>
            <a:chExt cx="3638550" cy="1953463"/>
          </a:xfrm>
        </p:grpSpPr>
        <p:sp>
          <p:nvSpPr>
            <p:cNvPr id="75" name="TextBox 74">
              <a:extLst>
                <a:ext uri="{FF2B5EF4-FFF2-40B4-BE49-F238E27FC236}">
                  <a16:creationId xmlns:a16="http://schemas.microsoft.com/office/drawing/2014/main" id="{898F8088-95DB-7B41-BB37-ECFC8D0D5699}"/>
                </a:ext>
              </a:extLst>
            </p:cNvPr>
            <p:cNvSpPr txBox="1"/>
            <p:nvPr/>
          </p:nvSpPr>
          <p:spPr>
            <a:xfrm>
              <a:off x="20514594" y="12582697"/>
              <a:ext cx="1992854" cy="785002"/>
            </a:xfrm>
            <a:prstGeom prst="rect">
              <a:avLst/>
            </a:prstGeom>
            <a:noFill/>
          </p:spPr>
          <p:txBody>
            <a:bodyPr wrap="none" rtlCol="0">
              <a:spAutoFit/>
            </a:bodyPr>
            <a:lstStyle/>
            <a:p>
              <a:pPr algn="ctr" defTabSz="674828" fontAlgn="auto">
                <a:spcBef>
                  <a:spcPts val="0"/>
                </a:spcBef>
                <a:spcAft>
                  <a:spcPts val="0"/>
                </a:spcAft>
              </a:pPr>
              <a:r>
                <a:rPr lang="en-US" sz="1313" b="0" dirty="0">
                  <a:solidFill>
                    <a:prstClr val="black"/>
                  </a:solidFill>
                  <a:latin typeface="Calibri" panose="020F0502020204030204"/>
                  <a:ea typeface="+mn-ea"/>
                </a:rPr>
                <a:t>200 mm</a:t>
              </a:r>
            </a:p>
          </p:txBody>
        </p:sp>
        <p:cxnSp>
          <p:nvCxnSpPr>
            <p:cNvPr id="76" name="Straight Arrow Connector 75">
              <a:extLst>
                <a:ext uri="{FF2B5EF4-FFF2-40B4-BE49-F238E27FC236}">
                  <a16:creationId xmlns:a16="http://schemas.microsoft.com/office/drawing/2014/main" id="{32EA4E33-65C7-8746-852B-A970DE28E366}"/>
                </a:ext>
              </a:extLst>
            </p:cNvPr>
            <p:cNvCxnSpPr/>
            <p:nvPr/>
          </p:nvCxnSpPr>
          <p:spPr>
            <a:xfrm flipH="1" flipV="1">
              <a:off x="19526250" y="12397501"/>
              <a:ext cx="3638550" cy="32351"/>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E71E1FA-C910-C241-AF26-819F1EDFB70F}"/>
                </a:ext>
              </a:extLst>
            </p:cNvPr>
            <p:cNvCxnSpPr/>
            <p:nvPr/>
          </p:nvCxnSpPr>
          <p:spPr>
            <a:xfrm>
              <a:off x="19526250" y="12136104"/>
              <a:ext cx="0" cy="636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1F5BFD2-5C8B-534C-860F-400C1F7DBE02}"/>
                </a:ext>
              </a:extLst>
            </p:cNvPr>
            <p:cNvCxnSpPr/>
            <p:nvPr/>
          </p:nvCxnSpPr>
          <p:spPr>
            <a:xfrm>
              <a:off x="23164800" y="12155154"/>
              <a:ext cx="0" cy="636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41E2A22E-797A-6941-AC62-40AEA4399310}"/>
                </a:ext>
              </a:extLst>
            </p:cNvPr>
            <p:cNvSpPr txBox="1"/>
            <p:nvPr/>
          </p:nvSpPr>
          <p:spPr>
            <a:xfrm>
              <a:off x="19996845" y="11414236"/>
              <a:ext cx="3028353" cy="785002"/>
            </a:xfrm>
            <a:prstGeom prst="rect">
              <a:avLst/>
            </a:prstGeom>
            <a:noFill/>
          </p:spPr>
          <p:txBody>
            <a:bodyPr wrap="none" rtlCol="0">
              <a:spAutoFit/>
            </a:bodyPr>
            <a:lstStyle/>
            <a:p>
              <a:pPr algn="ctr" defTabSz="674828" fontAlgn="auto">
                <a:spcBef>
                  <a:spcPts val="0"/>
                </a:spcBef>
                <a:spcAft>
                  <a:spcPts val="0"/>
                </a:spcAft>
              </a:pPr>
              <a:r>
                <a:rPr lang="en-US" sz="1313" b="0" dirty="0">
                  <a:solidFill>
                    <a:prstClr val="black"/>
                  </a:solidFill>
                  <a:latin typeface="Calibri" panose="020F0502020204030204"/>
                  <a:ea typeface="+mn-ea"/>
                </a:rPr>
                <a:t>Drawing Scale</a:t>
              </a:r>
            </a:p>
          </p:txBody>
        </p:sp>
      </p:grpSp>
      <p:grpSp>
        <p:nvGrpSpPr>
          <p:cNvPr id="4" name="Group 3">
            <a:extLst>
              <a:ext uri="{FF2B5EF4-FFF2-40B4-BE49-F238E27FC236}">
                <a16:creationId xmlns:a16="http://schemas.microsoft.com/office/drawing/2014/main" id="{429EE8F9-BFAE-454D-8EC6-C5B7C30E24C5}"/>
              </a:ext>
            </a:extLst>
          </p:cNvPr>
          <p:cNvGrpSpPr/>
          <p:nvPr/>
        </p:nvGrpSpPr>
        <p:grpSpPr>
          <a:xfrm>
            <a:off x="504774" y="1977199"/>
            <a:ext cx="6890401" cy="2873393"/>
            <a:chOff x="2381978" y="2072881"/>
            <a:chExt cx="6890401" cy="2873393"/>
          </a:xfrm>
        </p:grpSpPr>
        <p:sp>
          <p:nvSpPr>
            <p:cNvPr id="50" name="TextBox 49">
              <a:extLst>
                <a:ext uri="{FF2B5EF4-FFF2-40B4-BE49-F238E27FC236}">
                  <a16:creationId xmlns:a16="http://schemas.microsoft.com/office/drawing/2014/main" id="{09C72344-8FBA-6449-A9ED-B9FA9ACAD2B9}"/>
                </a:ext>
              </a:extLst>
            </p:cNvPr>
            <p:cNvSpPr txBox="1"/>
            <p:nvPr/>
          </p:nvSpPr>
          <p:spPr>
            <a:xfrm rot="5400000">
              <a:off x="8749511" y="3230956"/>
              <a:ext cx="751360" cy="294376"/>
            </a:xfrm>
            <a:prstGeom prst="rect">
              <a:avLst/>
            </a:prstGeom>
            <a:noFill/>
          </p:spPr>
          <p:txBody>
            <a:bodyPr wrap="none" rtlCol="0">
              <a:spAutoFit/>
            </a:bodyPr>
            <a:lstStyle/>
            <a:p>
              <a:pPr algn="ctr" defTabSz="674828" fontAlgn="auto">
                <a:spcBef>
                  <a:spcPts val="0"/>
                </a:spcBef>
                <a:spcAft>
                  <a:spcPts val="0"/>
                </a:spcAft>
              </a:pPr>
              <a:r>
                <a:rPr lang="en-US" sz="1313" b="0" dirty="0">
                  <a:solidFill>
                    <a:prstClr val="black"/>
                  </a:solidFill>
                  <a:latin typeface="Calibri" panose="020F0502020204030204"/>
                  <a:ea typeface="+mn-ea"/>
                </a:rPr>
                <a:t>Forward</a:t>
              </a:r>
            </a:p>
          </p:txBody>
        </p:sp>
        <p:grpSp>
          <p:nvGrpSpPr>
            <p:cNvPr id="52" name="Group 51">
              <a:extLst>
                <a:ext uri="{FF2B5EF4-FFF2-40B4-BE49-F238E27FC236}">
                  <a16:creationId xmlns:a16="http://schemas.microsoft.com/office/drawing/2014/main" id="{1407D3D0-0462-3B4F-9BB8-03E1E710EA46}"/>
                </a:ext>
              </a:extLst>
            </p:cNvPr>
            <p:cNvGrpSpPr/>
            <p:nvPr/>
          </p:nvGrpSpPr>
          <p:grpSpPr>
            <a:xfrm>
              <a:off x="2787605" y="2333668"/>
              <a:ext cx="2953347" cy="2344013"/>
              <a:chOff x="1470362" y="4535948"/>
              <a:chExt cx="7875592" cy="6250702"/>
            </a:xfrm>
          </p:grpSpPr>
          <p:pic>
            <p:nvPicPr>
              <p:cNvPr id="69" name="Picture 68">
                <a:extLst>
                  <a:ext uri="{FF2B5EF4-FFF2-40B4-BE49-F238E27FC236}">
                    <a16:creationId xmlns:a16="http://schemas.microsoft.com/office/drawing/2014/main" id="{0166DC58-7F53-D844-8370-E715455424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569" t="2449"/>
              <a:stretch/>
            </p:blipFill>
            <p:spPr>
              <a:xfrm>
                <a:off x="1627966" y="6458926"/>
                <a:ext cx="7717988" cy="4164981"/>
              </a:xfrm>
              <a:prstGeom prst="rect">
                <a:avLst/>
              </a:prstGeom>
            </p:spPr>
          </p:pic>
          <p:sp>
            <p:nvSpPr>
              <p:cNvPr id="70" name="Rectangle 69">
                <a:extLst>
                  <a:ext uri="{FF2B5EF4-FFF2-40B4-BE49-F238E27FC236}">
                    <a16:creationId xmlns:a16="http://schemas.microsoft.com/office/drawing/2014/main" id="{4B789443-BC19-FA40-8492-2B7BAFEB8D51}"/>
                  </a:ext>
                </a:extLst>
              </p:cNvPr>
              <p:cNvSpPr/>
              <p:nvPr/>
            </p:nvSpPr>
            <p:spPr>
              <a:xfrm>
                <a:off x="1470362" y="10618709"/>
                <a:ext cx="7875592" cy="167941"/>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4828" fontAlgn="auto">
                  <a:spcBef>
                    <a:spcPts val="0"/>
                  </a:spcBef>
                  <a:spcAft>
                    <a:spcPts val="0"/>
                  </a:spcAft>
                </a:pPr>
                <a:endParaRPr lang="en-US" sz="1313" b="0">
                  <a:solidFill>
                    <a:prstClr val="white"/>
                  </a:solidFill>
                  <a:latin typeface="Calibri" panose="020F0502020204030204"/>
                </a:endParaRPr>
              </a:p>
            </p:txBody>
          </p:sp>
          <p:sp>
            <p:nvSpPr>
              <p:cNvPr id="71" name="TextBox 70">
                <a:extLst>
                  <a:ext uri="{FF2B5EF4-FFF2-40B4-BE49-F238E27FC236}">
                    <a16:creationId xmlns:a16="http://schemas.microsoft.com/office/drawing/2014/main" id="{C1229619-15C5-8A42-82DD-133A711C7FA5}"/>
                  </a:ext>
                </a:extLst>
              </p:cNvPr>
              <p:cNvSpPr txBox="1"/>
              <p:nvPr/>
            </p:nvSpPr>
            <p:spPr>
              <a:xfrm>
                <a:off x="4041301" y="8221876"/>
                <a:ext cx="2837189" cy="1323781"/>
              </a:xfrm>
              <a:prstGeom prst="rect">
                <a:avLst/>
              </a:prstGeom>
              <a:noFill/>
            </p:spPr>
            <p:txBody>
              <a:bodyPr wrap="none" rtlCol="0">
                <a:spAutoFit/>
              </a:bodyPr>
              <a:lstStyle/>
              <a:p>
                <a:pPr defTabSz="674828" fontAlgn="auto">
                  <a:spcBef>
                    <a:spcPts val="0"/>
                  </a:spcBef>
                  <a:spcAft>
                    <a:spcPts val="0"/>
                  </a:spcAft>
                </a:pPr>
                <a:r>
                  <a:rPr lang="en-US" sz="1313" b="0" dirty="0">
                    <a:solidFill>
                      <a:prstClr val="black"/>
                    </a:solidFill>
                    <a:latin typeface="Calibri" panose="020F0502020204030204"/>
                    <a:ea typeface="+mn-ea"/>
                  </a:rPr>
                  <a:t>Primary lidar</a:t>
                </a:r>
              </a:p>
              <a:p>
                <a:pPr defTabSz="674828" fontAlgn="auto">
                  <a:spcBef>
                    <a:spcPts val="0"/>
                  </a:spcBef>
                  <a:spcAft>
                    <a:spcPts val="0"/>
                  </a:spcAft>
                </a:pPr>
                <a:r>
                  <a:rPr lang="en-US" sz="1313" b="0" dirty="0">
                    <a:solidFill>
                      <a:prstClr val="black"/>
                    </a:solidFill>
                    <a:latin typeface="Calibri" panose="020F0502020204030204"/>
                    <a:ea typeface="+mn-ea"/>
                  </a:rPr>
                  <a:t>VQ 480i</a:t>
                </a:r>
              </a:p>
            </p:txBody>
          </p:sp>
          <p:grpSp>
            <p:nvGrpSpPr>
              <p:cNvPr id="72" name="Group 71">
                <a:extLst>
                  <a:ext uri="{FF2B5EF4-FFF2-40B4-BE49-F238E27FC236}">
                    <a16:creationId xmlns:a16="http://schemas.microsoft.com/office/drawing/2014/main" id="{B78E33DF-505F-464B-BBBE-1334F2C7AEFA}"/>
                  </a:ext>
                </a:extLst>
              </p:cNvPr>
              <p:cNvGrpSpPr/>
              <p:nvPr/>
            </p:nvGrpSpPr>
            <p:grpSpPr>
              <a:xfrm>
                <a:off x="6521175" y="4535948"/>
                <a:ext cx="2069432" cy="1936698"/>
                <a:chOff x="6521175" y="4888872"/>
                <a:chExt cx="2069432" cy="1936698"/>
              </a:xfrm>
            </p:grpSpPr>
            <p:sp>
              <p:nvSpPr>
                <p:cNvPr id="73" name="Rectangle 72">
                  <a:extLst>
                    <a:ext uri="{FF2B5EF4-FFF2-40B4-BE49-F238E27FC236}">
                      <a16:creationId xmlns:a16="http://schemas.microsoft.com/office/drawing/2014/main" id="{112CE06B-9ADB-7848-9CFD-BFA828F5015F}"/>
                    </a:ext>
                  </a:extLst>
                </p:cNvPr>
                <p:cNvSpPr/>
                <p:nvPr/>
              </p:nvSpPr>
              <p:spPr>
                <a:xfrm>
                  <a:off x="6521175" y="6649107"/>
                  <a:ext cx="2069432" cy="176463"/>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4828" fontAlgn="auto">
                    <a:spcBef>
                      <a:spcPts val="0"/>
                    </a:spcBef>
                    <a:spcAft>
                      <a:spcPts val="0"/>
                    </a:spcAft>
                  </a:pPr>
                  <a:endParaRPr lang="en-US" sz="1313" b="0">
                    <a:solidFill>
                      <a:prstClr val="white"/>
                    </a:solidFill>
                    <a:latin typeface="Calibri" panose="020F0502020204030204"/>
                  </a:endParaRPr>
                </a:p>
              </p:txBody>
            </p:sp>
            <p:sp>
              <p:nvSpPr>
                <p:cNvPr id="74" name="Rectangle 73">
                  <a:extLst>
                    <a:ext uri="{FF2B5EF4-FFF2-40B4-BE49-F238E27FC236}">
                      <a16:creationId xmlns:a16="http://schemas.microsoft.com/office/drawing/2014/main" id="{C66566ED-B0B1-0540-AB56-AEB0C85C37B0}"/>
                    </a:ext>
                  </a:extLst>
                </p:cNvPr>
                <p:cNvSpPr/>
                <p:nvPr/>
              </p:nvSpPr>
              <p:spPr>
                <a:xfrm>
                  <a:off x="6707660" y="4888872"/>
                  <a:ext cx="1732550" cy="1744578"/>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4828" fontAlgn="auto">
                    <a:spcBef>
                      <a:spcPts val="0"/>
                    </a:spcBef>
                    <a:spcAft>
                      <a:spcPts val="0"/>
                    </a:spcAft>
                  </a:pPr>
                  <a:endParaRPr lang="en-US" sz="1313" b="0" dirty="0">
                    <a:solidFill>
                      <a:prstClr val="white"/>
                    </a:solidFill>
                    <a:latin typeface="Calibri" panose="020F0502020204030204"/>
                  </a:endParaRPr>
                </a:p>
              </p:txBody>
            </p:sp>
          </p:grpSp>
        </p:grpSp>
        <p:pic>
          <p:nvPicPr>
            <p:cNvPr id="53" name="Picture 52">
              <a:extLst>
                <a:ext uri="{FF2B5EF4-FFF2-40B4-BE49-F238E27FC236}">
                  <a16:creationId xmlns:a16="http://schemas.microsoft.com/office/drawing/2014/main" id="{BCD11B98-A7C0-6348-B779-8B55A4A824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6281437" y="1982452"/>
              <a:ext cx="533445" cy="1245698"/>
            </a:xfrm>
            <a:prstGeom prst="rect">
              <a:avLst/>
            </a:prstGeom>
          </p:spPr>
        </p:pic>
        <p:sp>
          <p:nvSpPr>
            <p:cNvPr id="54" name="Rectangle 53">
              <a:extLst>
                <a:ext uri="{FF2B5EF4-FFF2-40B4-BE49-F238E27FC236}">
                  <a16:creationId xmlns:a16="http://schemas.microsoft.com/office/drawing/2014/main" id="{0367720F-4347-3149-A48C-EF2A76FA8922}"/>
                </a:ext>
              </a:extLst>
            </p:cNvPr>
            <p:cNvSpPr/>
            <p:nvPr/>
          </p:nvSpPr>
          <p:spPr>
            <a:xfrm>
              <a:off x="2787605" y="2308535"/>
              <a:ext cx="2969807" cy="23691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Calibri" panose="020F0502020204030204"/>
              </a:endParaRPr>
            </a:p>
          </p:txBody>
        </p:sp>
        <p:pic>
          <p:nvPicPr>
            <p:cNvPr id="55" name="Picture 54">
              <a:extLst>
                <a:ext uri="{FF2B5EF4-FFF2-40B4-BE49-F238E27FC236}">
                  <a16:creationId xmlns:a16="http://schemas.microsoft.com/office/drawing/2014/main" id="{3A9E1F55-479A-7B46-9BDF-174CA5522E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3894" y="2305638"/>
              <a:ext cx="1631147" cy="1498292"/>
            </a:xfrm>
            <a:prstGeom prst="rect">
              <a:avLst/>
            </a:prstGeom>
          </p:spPr>
        </p:pic>
        <p:sp>
          <p:nvSpPr>
            <p:cNvPr id="56" name="Rectangle 55">
              <a:extLst>
                <a:ext uri="{FF2B5EF4-FFF2-40B4-BE49-F238E27FC236}">
                  <a16:creationId xmlns:a16="http://schemas.microsoft.com/office/drawing/2014/main" id="{9F3CADAF-12AA-8D4F-8666-02FFAC8FE43F}"/>
                </a:ext>
              </a:extLst>
            </p:cNvPr>
            <p:cNvSpPr/>
            <p:nvPr/>
          </p:nvSpPr>
          <p:spPr>
            <a:xfrm>
              <a:off x="5925311" y="2314261"/>
              <a:ext cx="2969807" cy="23691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Calibri" panose="020F0502020204030204"/>
              </a:endParaRPr>
            </a:p>
          </p:txBody>
        </p:sp>
        <p:pic>
          <p:nvPicPr>
            <p:cNvPr id="57" name="Picture 56">
              <a:extLst>
                <a:ext uri="{FF2B5EF4-FFF2-40B4-BE49-F238E27FC236}">
                  <a16:creationId xmlns:a16="http://schemas.microsoft.com/office/drawing/2014/main" id="{2303E126-3C8C-104A-B792-72FBFFB30CE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13661" y="3816171"/>
              <a:ext cx="1364456" cy="857044"/>
            </a:xfrm>
            <a:prstGeom prst="rect">
              <a:avLst/>
            </a:prstGeom>
          </p:spPr>
        </p:pic>
        <p:pic>
          <p:nvPicPr>
            <p:cNvPr id="58" name="Picture 57">
              <a:extLst>
                <a:ext uri="{FF2B5EF4-FFF2-40B4-BE49-F238E27FC236}">
                  <a16:creationId xmlns:a16="http://schemas.microsoft.com/office/drawing/2014/main" id="{2FCB7C24-B1EA-F440-B85F-171F1CBBC6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59997" y="3801094"/>
              <a:ext cx="1364456" cy="857044"/>
            </a:xfrm>
            <a:prstGeom prst="rect">
              <a:avLst/>
            </a:prstGeom>
          </p:spPr>
        </p:pic>
        <p:pic>
          <p:nvPicPr>
            <p:cNvPr id="59" name="Picture 58">
              <a:extLst>
                <a:ext uri="{FF2B5EF4-FFF2-40B4-BE49-F238E27FC236}">
                  <a16:creationId xmlns:a16="http://schemas.microsoft.com/office/drawing/2014/main" id="{F268C64B-60C8-DD40-909E-4F8821CF27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3155222" y="1967206"/>
              <a:ext cx="533445" cy="1245698"/>
            </a:xfrm>
            <a:prstGeom prst="rect">
              <a:avLst/>
            </a:prstGeom>
          </p:spPr>
        </p:pic>
        <p:sp>
          <p:nvSpPr>
            <p:cNvPr id="60" name="Rectangle 59">
              <a:extLst>
                <a:ext uri="{FF2B5EF4-FFF2-40B4-BE49-F238E27FC236}">
                  <a16:creationId xmlns:a16="http://schemas.microsoft.com/office/drawing/2014/main" id="{B921E64C-4200-554A-BBB2-D962291FD986}"/>
                </a:ext>
              </a:extLst>
            </p:cNvPr>
            <p:cNvSpPr/>
            <p:nvPr/>
          </p:nvSpPr>
          <p:spPr>
            <a:xfrm>
              <a:off x="5951760" y="3026843"/>
              <a:ext cx="1152344" cy="702603"/>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4828" fontAlgn="auto">
                <a:spcBef>
                  <a:spcPts val="0"/>
                </a:spcBef>
                <a:spcAft>
                  <a:spcPts val="0"/>
                </a:spcAft>
              </a:pPr>
              <a:r>
                <a:rPr lang="en-US" sz="1313" b="0" dirty="0" err="1">
                  <a:solidFill>
                    <a:prstClr val="white"/>
                  </a:solidFill>
                  <a:latin typeface="Calibri" panose="020F0502020204030204"/>
                </a:rPr>
                <a:t>Masterclock</a:t>
              </a:r>
              <a:endParaRPr lang="en-US" sz="1313" b="0" dirty="0">
                <a:solidFill>
                  <a:prstClr val="white"/>
                </a:solidFill>
                <a:latin typeface="Calibri" panose="020F0502020204030204"/>
              </a:endParaRPr>
            </a:p>
            <a:p>
              <a:pPr algn="ctr" defTabSz="674828" fontAlgn="auto">
                <a:spcBef>
                  <a:spcPts val="0"/>
                </a:spcBef>
                <a:spcAft>
                  <a:spcPts val="0"/>
                </a:spcAft>
              </a:pPr>
              <a:r>
                <a:rPr lang="en-US" sz="1313" b="0" dirty="0">
                  <a:solidFill>
                    <a:prstClr val="white"/>
                  </a:solidFill>
                  <a:latin typeface="Calibri" panose="020F0502020204030204"/>
                </a:rPr>
                <a:t>time sync</a:t>
              </a:r>
            </a:p>
          </p:txBody>
        </p:sp>
        <p:sp>
          <p:nvSpPr>
            <p:cNvPr id="61" name="TextBox 60">
              <a:extLst>
                <a:ext uri="{FF2B5EF4-FFF2-40B4-BE49-F238E27FC236}">
                  <a16:creationId xmlns:a16="http://schemas.microsoft.com/office/drawing/2014/main" id="{31C05C06-D77F-7047-81C9-3810CF2CB809}"/>
                </a:ext>
              </a:extLst>
            </p:cNvPr>
            <p:cNvSpPr txBox="1"/>
            <p:nvPr/>
          </p:nvSpPr>
          <p:spPr>
            <a:xfrm>
              <a:off x="6626634" y="4646192"/>
              <a:ext cx="1552413" cy="300082"/>
            </a:xfrm>
            <a:prstGeom prst="rect">
              <a:avLst/>
            </a:prstGeom>
            <a:noFill/>
          </p:spPr>
          <p:txBody>
            <a:bodyPr wrap="none" rtlCol="0">
              <a:spAutoFit/>
            </a:bodyPr>
            <a:lstStyle/>
            <a:p>
              <a:pPr defTabSz="685800" fontAlgn="auto">
                <a:spcBef>
                  <a:spcPts val="0"/>
                </a:spcBef>
                <a:spcAft>
                  <a:spcPts val="0"/>
                </a:spcAft>
              </a:pPr>
              <a:r>
                <a:rPr lang="en-US" sz="1350" b="0" dirty="0">
                  <a:solidFill>
                    <a:prstClr val="black"/>
                  </a:solidFill>
                  <a:latin typeface="Calibri" panose="020F0502020204030204"/>
                  <a:ea typeface="+mn-ea"/>
                </a:rPr>
                <a:t>starboard side wall</a:t>
              </a:r>
            </a:p>
          </p:txBody>
        </p:sp>
        <p:sp>
          <p:nvSpPr>
            <p:cNvPr id="62" name="TextBox 61">
              <a:extLst>
                <a:ext uri="{FF2B5EF4-FFF2-40B4-BE49-F238E27FC236}">
                  <a16:creationId xmlns:a16="http://schemas.microsoft.com/office/drawing/2014/main" id="{630EDE53-5DC5-BE49-BA23-A3E37D83958A}"/>
                </a:ext>
              </a:extLst>
            </p:cNvPr>
            <p:cNvSpPr txBox="1"/>
            <p:nvPr/>
          </p:nvSpPr>
          <p:spPr>
            <a:xfrm>
              <a:off x="2883060" y="2075792"/>
              <a:ext cx="1114408" cy="300082"/>
            </a:xfrm>
            <a:prstGeom prst="rect">
              <a:avLst/>
            </a:prstGeom>
            <a:noFill/>
          </p:spPr>
          <p:txBody>
            <a:bodyPr wrap="none" rtlCol="0">
              <a:spAutoFit/>
            </a:bodyPr>
            <a:lstStyle/>
            <a:p>
              <a:pPr defTabSz="685800" fontAlgn="auto">
                <a:spcBef>
                  <a:spcPts val="0"/>
                </a:spcBef>
                <a:spcAft>
                  <a:spcPts val="0"/>
                </a:spcAft>
              </a:pPr>
              <a:r>
                <a:rPr lang="en-US" sz="1350" b="0" dirty="0">
                  <a:solidFill>
                    <a:prstClr val="black"/>
                  </a:solidFill>
                  <a:latin typeface="Calibri" panose="020F0502020204030204"/>
                  <a:ea typeface="+mn-ea"/>
                </a:rPr>
                <a:t>Applanix GPS</a:t>
              </a:r>
            </a:p>
          </p:txBody>
        </p:sp>
        <p:sp>
          <p:nvSpPr>
            <p:cNvPr id="63" name="TextBox 62">
              <a:extLst>
                <a:ext uri="{FF2B5EF4-FFF2-40B4-BE49-F238E27FC236}">
                  <a16:creationId xmlns:a16="http://schemas.microsoft.com/office/drawing/2014/main" id="{876DC571-BB84-484B-8BF8-71FAD7107E87}"/>
                </a:ext>
              </a:extLst>
            </p:cNvPr>
            <p:cNvSpPr txBox="1"/>
            <p:nvPr/>
          </p:nvSpPr>
          <p:spPr>
            <a:xfrm>
              <a:off x="6015851" y="2072881"/>
              <a:ext cx="1114408" cy="300082"/>
            </a:xfrm>
            <a:prstGeom prst="rect">
              <a:avLst/>
            </a:prstGeom>
            <a:noFill/>
          </p:spPr>
          <p:txBody>
            <a:bodyPr wrap="none" rtlCol="0">
              <a:spAutoFit/>
            </a:bodyPr>
            <a:lstStyle/>
            <a:p>
              <a:pPr defTabSz="685800" fontAlgn="auto">
                <a:spcBef>
                  <a:spcPts val="0"/>
                </a:spcBef>
                <a:spcAft>
                  <a:spcPts val="0"/>
                </a:spcAft>
              </a:pPr>
              <a:r>
                <a:rPr lang="en-US" sz="1350" b="0" dirty="0">
                  <a:solidFill>
                    <a:prstClr val="black"/>
                  </a:solidFill>
                  <a:latin typeface="Calibri" panose="020F0502020204030204"/>
                  <a:ea typeface="+mn-ea"/>
                </a:rPr>
                <a:t>Applanix GPS</a:t>
              </a:r>
            </a:p>
          </p:txBody>
        </p:sp>
        <p:sp>
          <p:nvSpPr>
            <p:cNvPr id="64" name="TextBox 63">
              <a:extLst>
                <a:ext uri="{FF2B5EF4-FFF2-40B4-BE49-F238E27FC236}">
                  <a16:creationId xmlns:a16="http://schemas.microsoft.com/office/drawing/2014/main" id="{4599857A-6903-C34A-8AE7-33DE9636D63A}"/>
                </a:ext>
              </a:extLst>
            </p:cNvPr>
            <p:cNvSpPr txBox="1"/>
            <p:nvPr/>
          </p:nvSpPr>
          <p:spPr>
            <a:xfrm>
              <a:off x="7501843" y="2808386"/>
              <a:ext cx="1135247" cy="276999"/>
            </a:xfrm>
            <a:prstGeom prst="rect">
              <a:avLst/>
            </a:prstGeom>
            <a:noFill/>
          </p:spPr>
          <p:txBody>
            <a:bodyPr wrap="none" rtlCol="0">
              <a:spAutoFit/>
            </a:bodyPr>
            <a:lstStyle/>
            <a:p>
              <a:r>
                <a:rPr lang="en-US" sz="1200" dirty="0">
                  <a:solidFill>
                    <a:schemeClr val="bg1"/>
                  </a:solidFill>
                </a:rPr>
                <a:t>Ethernet hub</a:t>
              </a:r>
            </a:p>
          </p:txBody>
        </p:sp>
        <p:sp>
          <p:nvSpPr>
            <p:cNvPr id="65" name="TextBox 64">
              <a:extLst>
                <a:ext uri="{FF2B5EF4-FFF2-40B4-BE49-F238E27FC236}">
                  <a16:creationId xmlns:a16="http://schemas.microsoft.com/office/drawing/2014/main" id="{0F56CD0C-5091-F540-8BE0-9D20E0C22480}"/>
                </a:ext>
              </a:extLst>
            </p:cNvPr>
            <p:cNvSpPr txBox="1"/>
            <p:nvPr/>
          </p:nvSpPr>
          <p:spPr>
            <a:xfrm>
              <a:off x="6242612" y="3985814"/>
              <a:ext cx="875561" cy="461665"/>
            </a:xfrm>
            <a:prstGeom prst="rect">
              <a:avLst/>
            </a:prstGeom>
            <a:noFill/>
          </p:spPr>
          <p:txBody>
            <a:bodyPr wrap="none" rtlCol="0">
              <a:spAutoFit/>
            </a:bodyPr>
            <a:lstStyle/>
            <a:p>
              <a:pPr algn="ctr"/>
              <a:r>
                <a:rPr lang="en-US" sz="1200" dirty="0">
                  <a:solidFill>
                    <a:schemeClr val="bg1"/>
                  </a:solidFill>
                </a:rPr>
                <a:t>DC-to-DC</a:t>
              </a:r>
            </a:p>
            <a:p>
              <a:pPr algn="ctr"/>
              <a:r>
                <a:rPr lang="en-US" sz="1200" dirty="0">
                  <a:solidFill>
                    <a:schemeClr val="bg1"/>
                  </a:solidFill>
                </a:rPr>
                <a:t>converter</a:t>
              </a:r>
            </a:p>
          </p:txBody>
        </p:sp>
        <p:sp>
          <p:nvSpPr>
            <p:cNvPr id="66" name="TextBox 65">
              <a:extLst>
                <a:ext uri="{FF2B5EF4-FFF2-40B4-BE49-F238E27FC236}">
                  <a16:creationId xmlns:a16="http://schemas.microsoft.com/office/drawing/2014/main" id="{951D48AB-59DA-A54E-8205-5A1F30E43923}"/>
                </a:ext>
              </a:extLst>
            </p:cNvPr>
            <p:cNvSpPr txBox="1"/>
            <p:nvPr/>
          </p:nvSpPr>
          <p:spPr>
            <a:xfrm>
              <a:off x="7704444" y="3978276"/>
              <a:ext cx="875561" cy="461665"/>
            </a:xfrm>
            <a:prstGeom prst="rect">
              <a:avLst/>
            </a:prstGeom>
            <a:noFill/>
          </p:spPr>
          <p:txBody>
            <a:bodyPr wrap="none" rtlCol="0">
              <a:spAutoFit/>
            </a:bodyPr>
            <a:lstStyle/>
            <a:p>
              <a:pPr algn="ctr"/>
              <a:r>
                <a:rPr lang="en-US" sz="1200" dirty="0">
                  <a:solidFill>
                    <a:schemeClr val="bg1"/>
                  </a:solidFill>
                </a:rPr>
                <a:t>DC-to-DC</a:t>
              </a:r>
            </a:p>
            <a:p>
              <a:pPr algn="ctr"/>
              <a:r>
                <a:rPr lang="en-US" sz="1200" dirty="0">
                  <a:solidFill>
                    <a:schemeClr val="bg1"/>
                  </a:solidFill>
                </a:rPr>
                <a:t>converter</a:t>
              </a:r>
            </a:p>
          </p:txBody>
        </p:sp>
        <p:sp>
          <p:nvSpPr>
            <p:cNvPr id="67" name="TextBox 66">
              <a:extLst>
                <a:ext uri="{FF2B5EF4-FFF2-40B4-BE49-F238E27FC236}">
                  <a16:creationId xmlns:a16="http://schemas.microsoft.com/office/drawing/2014/main" id="{341DCA18-56C0-0540-BE7B-CAF1D9542ABA}"/>
                </a:ext>
              </a:extLst>
            </p:cNvPr>
            <p:cNvSpPr txBox="1"/>
            <p:nvPr/>
          </p:nvSpPr>
          <p:spPr>
            <a:xfrm>
              <a:off x="4664362" y="2476070"/>
              <a:ext cx="835485" cy="461665"/>
            </a:xfrm>
            <a:prstGeom prst="rect">
              <a:avLst/>
            </a:prstGeom>
            <a:noFill/>
          </p:spPr>
          <p:txBody>
            <a:bodyPr wrap="none" rtlCol="0">
              <a:spAutoFit/>
            </a:bodyPr>
            <a:lstStyle/>
            <a:p>
              <a:pPr algn="ctr"/>
              <a:r>
                <a:rPr lang="en-US" sz="1200" dirty="0">
                  <a:solidFill>
                    <a:schemeClr val="bg1"/>
                  </a:solidFill>
                </a:rPr>
                <a:t>Applanix</a:t>
              </a:r>
            </a:p>
            <a:p>
              <a:pPr algn="ctr"/>
              <a:r>
                <a:rPr lang="en-US" sz="1200" dirty="0">
                  <a:solidFill>
                    <a:schemeClr val="bg1"/>
                  </a:solidFill>
                </a:rPr>
                <a:t>IMU</a:t>
              </a:r>
            </a:p>
          </p:txBody>
        </p:sp>
        <p:sp>
          <p:nvSpPr>
            <p:cNvPr id="68" name="TextBox 67">
              <a:extLst>
                <a:ext uri="{FF2B5EF4-FFF2-40B4-BE49-F238E27FC236}">
                  <a16:creationId xmlns:a16="http://schemas.microsoft.com/office/drawing/2014/main" id="{33F4DA81-63CC-D841-AE69-688B8A3EB4F0}"/>
                </a:ext>
              </a:extLst>
            </p:cNvPr>
            <p:cNvSpPr txBox="1"/>
            <p:nvPr/>
          </p:nvSpPr>
          <p:spPr>
            <a:xfrm rot="5400000">
              <a:off x="2334241" y="3345920"/>
              <a:ext cx="389850" cy="294376"/>
            </a:xfrm>
            <a:prstGeom prst="rect">
              <a:avLst/>
            </a:prstGeom>
            <a:noFill/>
          </p:spPr>
          <p:txBody>
            <a:bodyPr wrap="none" rtlCol="0">
              <a:spAutoFit/>
            </a:bodyPr>
            <a:lstStyle/>
            <a:p>
              <a:pPr algn="ctr" defTabSz="674828" fontAlgn="auto">
                <a:spcBef>
                  <a:spcPts val="0"/>
                </a:spcBef>
                <a:spcAft>
                  <a:spcPts val="0"/>
                </a:spcAft>
              </a:pPr>
              <a:r>
                <a:rPr lang="en-US" sz="1313" b="0" dirty="0">
                  <a:solidFill>
                    <a:prstClr val="black"/>
                  </a:solidFill>
                  <a:latin typeface="Calibri" panose="020F0502020204030204"/>
                  <a:ea typeface="+mn-ea"/>
                </a:rPr>
                <a:t>Aft</a:t>
              </a:r>
            </a:p>
          </p:txBody>
        </p:sp>
      </p:grpSp>
      <p:sp>
        <p:nvSpPr>
          <p:cNvPr id="3" name="TextBox 2">
            <a:extLst>
              <a:ext uri="{FF2B5EF4-FFF2-40B4-BE49-F238E27FC236}">
                <a16:creationId xmlns:a16="http://schemas.microsoft.com/office/drawing/2014/main" id="{7AF21E0D-55F3-4040-A85C-A2020AD7D479}"/>
              </a:ext>
            </a:extLst>
          </p:cNvPr>
          <p:cNvSpPr txBox="1"/>
          <p:nvPr/>
        </p:nvSpPr>
        <p:spPr>
          <a:xfrm>
            <a:off x="838200" y="1536497"/>
            <a:ext cx="1562287" cy="461665"/>
          </a:xfrm>
          <a:prstGeom prst="rect">
            <a:avLst/>
          </a:prstGeom>
          <a:noFill/>
        </p:spPr>
        <p:txBody>
          <a:bodyPr wrap="none" rtlCol="0">
            <a:spAutoFit/>
          </a:bodyPr>
          <a:lstStyle/>
          <a:p>
            <a:r>
              <a:rPr lang="en-US" sz="2400" dirty="0"/>
              <a:t>Side views:</a:t>
            </a:r>
          </a:p>
        </p:txBody>
      </p:sp>
      <p:sp>
        <p:nvSpPr>
          <p:cNvPr id="36" name="TextBox 35">
            <a:extLst>
              <a:ext uri="{FF2B5EF4-FFF2-40B4-BE49-F238E27FC236}">
                <a16:creationId xmlns:a16="http://schemas.microsoft.com/office/drawing/2014/main" id="{3E842E93-0DE5-E149-AB33-64828B856569}"/>
              </a:ext>
            </a:extLst>
          </p:cNvPr>
          <p:cNvSpPr txBox="1"/>
          <p:nvPr/>
        </p:nvSpPr>
        <p:spPr>
          <a:xfrm>
            <a:off x="8774215" y="1536497"/>
            <a:ext cx="1391856" cy="461665"/>
          </a:xfrm>
          <a:prstGeom prst="rect">
            <a:avLst/>
          </a:prstGeom>
          <a:noFill/>
        </p:spPr>
        <p:txBody>
          <a:bodyPr wrap="none" rtlCol="0">
            <a:spAutoFit/>
          </a:bodyPr>
          <a:lstStyle/>
          <a:p>
            <a:r>
              <a:rPr lang="en-US" sz="2400" dirty="0"/>
              <a:t>End view:</a:t>
            </a:r>
          </a:p>
        </p:txBody>
      </p:sp>
      <p:grpSp>
        <p:nvGrpSpPr>
          <p:cNvPr id="37" name="Group 36">
            <a:extLst>
              <a:ext uri="{FF2B5EF4-FFF2-40B4-BE49-F238E27FC236}">
                <a16:creationId xmlns:a16="http://schemas.microsoft.com/office/drawing/2014/main" id="{A09CAE0A-DA60-C341-BA13-B360C2205E5F}"/>
              </a:ext>
            </a:extLst>
          </p:cNvPr>
          <p:cNvGrpSpPr/>
          <p:nvPr/>
        </p:nvGrpSpPr>
        <p:grpSpPr>
          <a:xfrm>
            <a:off x="8774215" y="1727637"/>
            <a:ext cx="2433824" cy="2849896"/>
            <a:chOff x="134686" y="2052348"/>
            <a:chExt cx="2433824" cy="2849896"/>
          </a:xfrm>
        </p:grpSpPr>
        <p:pic>
          <p:nvPicPr>
            <p:cNvPr id="38" name="Picture 37">
              <a:extLst>
                <a:ext uri="{FF2B5EF4-FFF2-40B4-BE49-F238E27FC236}">
                  <a16:creationId xmlns:a16="http://schemas.microsoft.com/office/drawing/2014/main" id="{DDD38FFA-E20A-BA46-B726-885C4CD763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1049" t="7134"/>
            <a:stretch/>
          </p:blipFill>
          <p:spPr>
            <a:xfrm>
              <a:off x="980486" y="3284493"/>
              <a:ext cx="1411551" cy="1531015"/>
            </a:xfrm>
            <a:prstGeom prst="rect">
              <a:avLst/>
            </a:prstGeom>
          </p:spPr>
        </p:pic>
        <p:pic>
          <p:nvPicPr>
            <p:cNvPr id="39" name="Picture 38">
              <a:extLst>
                <a:ext uri="{FF2B5EF4-FFF2-40B4-BE49-F238E27FC236}">
                  <a16:creationId xmlns:a16="http://schemas.microsoft.com/office/drawing/2014/main" id="{824F4EFB-58B4-0241-A2CE-A40C29686A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34122" y="3371077"/>
              <a:ext cx="721169" cy="265922"/>
            </a:xfrm>
            <a:prstGeom prst="rect">
              <a:avLst/>
            </a:prstGeom>
          </p:spPr>
        </p:pic>
        <p:pic>
          <p:nvPicPr>
            <p:cNvPr id="40" name="Picture 39">
              <a:extLst>
                <a:ext uri="{FF2B5EF4-FFF2-40B4-BE49-F238E27FC236}">
                  <a16:creationId xmlns:a16="http://schemas.microsoft.com/office/drawing/2014/main" id="{B5B02424-ED49-F748-B6D1-4DC867B42A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27846" y="4199153"/>
              <a:ext cx="866777" cy="300913"/>
            </a:xfrm>
            <a:prstGeom prst="rect">
              <a:avLst/>
            </a:prstGeom>
          </p:spPr>
        </p:pic>
        <p:pic>
          <p:nvPicPr>
            <p:cNvPr id="41" name="Picture 40">
              <a:extLst>
                <a:ext uri="{FF2B5EF4-FFF2-40B4-BE49-F238E27FC236}">
                  <a16:creationId xmlns:a16="http://schemas.microsoft.com/office/drawing/2014/main" id="{EC6C0665-0BA5-3944-B608-4B97BD0EEFF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0800000">
              <a:off x="134686" y="2530294"/>
              <a:ext cx="2433824" cy="513137"/>
            </a:xfrm>
            <a:prstGeom prst="rect">
              <a:avLst/>
            </a:prstGeom>
          </p:spPr>
        </p:pic>
        <p:sp>
          <p:nvSpPr>
            <p:cNvPr id="42" name="Rectangle 41">
              <a:extLst>
                <a:ext uri="{FF2B5EF4-FFF2-40B4-BE49-F238E27FC236}">
                  <a16:creationId xmlns:a16="http://schemas.microsoft.com/office/drawing/2014/main" id="{8E209EA8-4F5E-9E4F-8C7C-970DC48D82E1}"/>
                </a:ext>
              </a:extLst>
            </p:cNvPr>
            <p:cNvSpPr/>
            <p:nvPr/>
          </p:nvSpPr>
          <p:spPr>
            <a:xfrm>
              <a:off x="227312" y="2533099"/>
              <a:ext cx="2249481" cy="23014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Calibri" panose="020F0502020204030204"/>
              </a:endParaRPr>
            </a:p>
          </p:txBody>
        </p:sp>
        <p:sp>
          <p:nvSpPr>
            <p:cNvPr id="43" name="Rectangle 42">
              <a:extLst>
                <a:ext uri="{FF2B5EF4-FFF2-40B4-BE49-F238E27FC236}">
                  <a16:creationId xmlns:a16="http://schemas.microsoft.com/office/drawing/2014/main" id="{FCF50CE4-60C6-4349-A3A7-90E71F9227A5}"/>
                </a:ext>
              </a:extLst>
            </p:cNvPr>
            <p:cNvSpPr/>
            <p:nvPr/>
          </p:nvSpPr>
          <p:spPr>
            <a:xfrm>
              <a:off x="217851" y="4841216"/>
              <a:ext cx="2251944" cy="61028"/>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4828" fontAlgn="auto">
                <a:spcBef>
                  <a:spcPts val="0"/>
                </a:spcBef>
                <a:spcAft>
                  <a:spcPts val="0"/>
                </a:spcAft>
              </a:pPr>
              <a:endParaRPr lang="en-US" sz="1313" b="0">
                <a:solidFill>
                  <a:prstClr val="white"/>
                </a:solidFill>
                <a:latin typeface="Calibri" panose="020F0502020204030204"/>
              </a:endParaRPr>
            </a:p>
          </p:txBody>
        </p:sp>
        <p:sp>
          <p:nvSpPr>
            <p:cNvPr id="44" name="TextBox 43">
              <a:extLst>
                <a:ext uri="{FF2B5EF4-FFF2-40B4-BE49-F238E27FC236}">
                  <a16:creationId xmlns:a16="http://schemas.microsoft.com/office/drawing/2014/main" id="{E73F445D-63B0-404F-8B25-ACF79B6B557D}"/>
                </a:ext>
              </a:extLst>
            </p:cNvPr>
            <p:cNvSpPr txBox="1"/>
            <p:nvPr/>
          </p:nvSpPr>
          <p:spPr>
            <a:xfrm>
              <a:off x="171327" y="2052348"/>
              <a:ext cx="184731" cy="323165"/>
            </a:xfrm>
            <a:prstGeom prst="rect">
              <a:avLst/>
            </a:prstGeom>
            <a:noFill/>
          </p:spPr>
          <p:txBody>
            <a:bodyPr wrap="none" rtlCol="0">
              <a:spAutoFit/>
            </a:bodyPr>
            <a:lstStyle/>
            <a:p>
              <a:pPr defTabSz="674828" fontAlgn="auto">
                <a:spcBef>
                  <a:spcPts val="0"/>
                </a:spcBef>
                <a:spcAft>
                  <a:spcPts val="0"/>
                </a:spcAft>
              </a:pPr>
              <a:endParaRPr lang="en-US" sz="1500" b="0" dirty="0">
                <a:solidFill>
                  <a:prstClr val="black"/>
                </a:solidFill>
                <a:latin typeface="Calibri" panose="020F0502020204030204"/>
                <a:ea typeface="+mn-ea"/>
              </a:endParaRPr>
            </a:p>
          </p:txBody>
        </p:sp>
      </p:grpSp>
    </p:spTree>
    <p:extLst>
      <p:ext uri="{BB962C8B-B14F-4D97-AF65-F5344CB8AC3E}">
        <p14:creationId xmlns:p14="http://schemas.microsoft.com/office/powerpoint/2010/main" val="1462884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9A5F-0859-3F46-80C6-267A2D349C1E}"/>
              </a:ext>
            </a:extLst>
          </p:cNvPr>
          <p:cNvSpPr>
            <a:spLocks noGrp="1"/>
          </p:cNvSpPr>
          <p:nvPr>
            <p:ph type="title"/>
          </p:nvPr>
        </p:nvSpPr>
        <p:spPr/>
        <p:txBody>
          <a:bodyPr/>
          <a:lstStyle/>
          <a:p>
            <a:pPr algn="ctr"/>
            <a:r>
              <a:rPr lang="en-US" dirty="0"/>
              <a:t>G-LiHT:  GPSINS System</a:t>
            </a:r>
          </a:p>
        </p:txBody>
      </p:sp>
      <p:sp>
        <p:nvSpPr>
          <p:cNvPr id="4" name="TextBox 3">
            <a:extLst>
              <a:ext uri="{FF2B5EF4-FFF2-40B4-BE49-F238E27FC236}">
                <a16:creationId xmlns:a16="http://schemas.microsoft.com/office/drawing/2014/main" id="{876EC5E8-3784-7F45-A651-0F1F9BE843EE}"/>
              </a:ext>
            </a:extLst>
          </p:cNvPr>
          <p:cNvSpPr txBox="1"/>
          <p:nvPr/>
        </p:nvSpPr>
        <p:spPr>
          <a:xfrm>
            <a:off x="1896251" y="3189057"/>
            <a:ext cx="4644397" cy="1354217"/>
          </a:xfrm>
          <a:prstGeom prst="rect">
            <a:avLst/>
          </a:prstGeom>
          <a:noFill/>
        </p:spPr>
        <p:txBody>
          <a:bodyPr wrap="square" rtlCol="0">
            <a:spAutoFit/>
          </a:bodyPr>
          <a:lstStyle/>
          <a:p>
            <a:pPr defTabSz="685800" fontAlgn="auto">
              <a:spcBef>
                <a:spcPts val="0"/>
              </a:spcBef>
              <a:spcAft>
                <a:spcPts val="0"/>
              </a:spcAft>
            </a:pPr>
            <a:r>
              <a:rPr lang="en-US" sz="1600" b="0" dirty="0">
                <a:solidFill>
                  <a:prstClr val="black"/>
                </a:solidFill>
                <a:latin typeface="Calibri" panose="020F0502020204030204"/>
                <a:ea typeface="+mn-ea"/>
              </a:rPr>
              <a:t>Model: POS AV V6</a:t>
            </a:r>
          </a:p>
          <a:p>
            <a:pPr defTabSz="685800" fontAlgn="auto">
              <a:spcBef>
                <a:spcPts val="0"/>
              </a:spcBef>
              <a:spcAft>
                <a:spcPts val="0"/>
              </a:spcAft>
            </a:pPr>
            <a:r>
              <a:rPr lang="en-US" sz="1600" b="0" dirty="0">
                <a:solidFill>
                  <a:prstClr val="black"/>
                </a:solidFill>
                <a:latin typeface="Calibri" panose="020F0502020204030204"/>
                <a:ea typeface="+mn-ea"/>
              </a:rPr>
              <a:t>SN: 6456</a:t>
            </a:r>
          </a:p>
          <a:p>
            <a:pPr defTabSz="685800" fontAlgn="auto">
              <a:spcBef>
                <a:spcPts val="0"/>
              </a:spcBef>
              <a:spcAft>
                <a:spcPts val="0"/>
              </a:spcAft>
            </a:pPr>
            <a:r>
              <a:rPr lang="en-US" sz="1600" b="0" dirty="0">
                <a:solidFill>
                  <a:prstClr val="black"/>
                </a:solidFill>
                <a:latin typeface="Calibri" panose="020F0502020204030204"/>
                <a:ea typeface="+mn-ea"/>
              </a:rPr>
              <a:t>HW Ver. 1.1</a:t>
            </a:r>
          </a:p>
          <a:p>
            <a:pPr defTabSz="685800" fontAlgn="auto">
              <a:spcBef>
                <a:spcPts val="0"/>
              </a:spcBef>
              <a:spcAft>
                <a:spcPts val="0"/>
              </a:spcAft>
            </a:pPr>
            <a:r>
              <a:rPr lang="en-US" sz="1600" b="0" dirty="0">
                <a:solidFill>
                  <a:prstClr val="black"/>
                </a:solidFill>
                <a:latin typeface="Calibri" panose="020F0502020204030204"/>
                <a:ea typeface="+mn-ea"/>
              </a:rPr>
              <a:t>Amps. 4.5 max</a:t>
            </a:r>
          </a:p>
          <a:p>
            <a:pPr defTabSz="685800" fontAlgn="auto">
              <a:spcBef>
                <a:spcPts val="0"/>
              </a:spcBef>
              <a:spcAft>
                <a:spcPts val="0"/>
              </a:spcAft>
            </a:pPr>
            <a:r>
              <a:rPr lang="en-US" sz="1600" b="0" dirty="0">
                <a:solidFill>
                  <a:prstClr val="black"/>
                </a:solidFill>
                <a:latin typeface="Calibri" panose="020F0502020204030204"/>
                <a:ea typeface="+mn-ea"/>
              </a:rPr>
              <a:t>Volts 20-34 DC</a:t>
            </a:r>
          </a:p>
        </p:txBody>
      </p:sp>
      <p:pic>
        <p:nvPicPr>
          <p:cNvPr id="5" name="Picture 4">
            <a:extLst>
              <a:ext uri="{FF2B5EF4-FFF2-40B4-BE49-F238E27FC236}">
                <a16:creationId xmlns:a16="http://schemas.microsoft.com/office/drawing/2014/main" id="{2D8A5EE0-64DA-6646-9ED3-F602D45F1B5A}"/>
              </a:ext>
            </a:extLst>
          </p:cNvPr>
          <p:cNvPicPr>
            <a:picLocks noChangeAspect="1"/>
          </p:cNvPicPr>
          <p:nvPr/>
        </p:nvPicPr>
        <p:blipFill>
          <a:blip r:embed="rId2"/>
          <a:stretch>
            <a:fillRect/>
          </a:stretch>
        </p:blipFill>
        <p:spPr>
          <a:xfrm>
            <a:off x="2181548" y="1640589"/>
            <a:ext cx="2593557" cy="1435719"/>
          </a:xfrm>
          <a:prstGeom prst="rect">
            <a:avLst/>
          </a:prstGeom>
        </p:spPr>
      </p:pic>
      <p:pic>
        <p:nvPicPr>
          <p:cNvPr id="6" name="Picture 5">
            <a:extLst>
              <a:ext uri="{FF2B5EF4-FFF2-40B4-BE49-F238E27FC236}">
                <a16:creationId xmlns:a16="http://schemas.microsoft.com/office/drawing/2014/main" id="{E57584B4-CAD2-C84F-AB00-76D6071849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9969" y="1595565"/>
            <a:ext cx="3834041" cy="4349621"/>
          </a:xfrm>
          <a:prstGeom prst="rect">
            <a:avLst/>
          </a:prstGeom>
        </p:spPr>
      </p:pic>
      <p:pic>
        <p:nvPicPr>
          <p:cNvPr id="7" name="Picture 6">
            <a:extLst>
              <a:ext uri="{FF2B5EF4-FFF2-40B4-BE49-F238E27FC236}">
                <a16:creationId xmlns:a16="http://schemas.microsoft.com/office/drawing/2014/main" id="{C5BE8A4F-890C-A940-81E9-F5B74F9DCD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693"/>
          <a:stretch/>
        </p:blipFill>
        <p:spPr>
          <a:xfrm>
            <a:off x="1737990" y="5308059"/>
            <a:ext cx="1630008" cy="631352"/>
          </a:xfrm>
          <a:prstGeom prst="rect">
            <a:avLst/>
          </a:prstGeom>
        </p:spPr>
      </p:pic>
    </p:spTree>
    <p:extLst>
      <p:ext uri="{BB962C8B-B14F-4D97-AF65-F5344CB8AC3E}">
        <p14:creationId xmlns:p14="http://schemas.microsoft.com/office/powerpoint/2010/main" val="3210888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9A5F-0859-3F46-80C6-267A2D349C1E}"/>
              </a:ext>
            </a:extLst>
          </p:cNvPr>
          <p:cNvSpPr>
            <a:spLocks noGrp="1"/>
          </p:cNvSpPr>
          <p:nvPr>
            <p:ph type="title"/>
          </p:nvPr>
        </p:nvSpPr>
        <p:spPr/>
        <p:txBody>
          <a:bodyPr/>
          <a:lstStyle/>
          <a:p>
            <a:pPr algn="ctr"/>
            <a:r>
              <a:rPr lang="en-US" dirty="0"/>
              <a:t>G-LiHT:  Antenna Farm Components</a:t>
            </a:r>
          </a:p>
        </p:txBody>
      </p:sp>
      <p:grpSp>
        <p:nvGrpSpPr>
          <p:cNvPr id="9" name="Group 8">
            <a:extLst>
              <a:ext uri="{FF2B5EF4-FFF2-40B4-BE49-F238E27FC236}">
                <a16:creationId xmlns:a16="http://schemas.microsoft.com/office/drawing/2014/main" id="{C9B48C6B-F0E0-D340-9645-733E80A3CB3A}"/>
              </a:ext>
            </a:extLst>
          </p:cNvPr>
          <p:cNvGrpSpPr/>
          <p:nvPr/>
        </p:nvGrpSpPr>
        <p:grpSpPr>
          <a:xfrm>
            <a:off x="1778636" y="1522206"/>
            <a:ext cx="8634727" cy="4514851"/>
            <a:chOff x="406882" y="1371600"/>
            <a:chExt cx="8634727" cy="4514851"/>
          </a:xfrm>
        </p:grpSpPr>
        <p:pic>
          <p:nvPicPr>
            <p:cNvPr id="10" name="Picture 9">
              <a:extLst>
                <a:ext uri="{FF2B5EF4-FFF2-40B4-BE49-F238E27FC236}">
                  <a16:creationId xmlns:a16="http://schemas.microsoft.com/office/drawing/2014/main" id="{D6A79E4B-6CDC-8F41-876A-69D555A6EB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44240" y="1371600"/>
              <a:ext cx="4397369" cy="4514851"/>
            </a:xfrm>
            <a:prstGeom prst="rect">
              <a:avLst/>
            </a:prstGeom>
          </p:spPr>
        </p:pic>
        <p:pic>
          <p:nvPicPr>
            <p:cNvPr id="11" name="Picture 10">
              <a:extLst>
                <a:ext uri="{FF2B5EF4-FFF2-40B4-BE49-F238E27FC236}">
                  <a16:creationId xmlns:a16="http://schemas.microsoft.com/office/drawing/2014/main" id="{6F84B4FF-E16A-614D-BF16-43F76713B2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882" y="3595171"/>
              <a:ext cx="3648333" cy="2021858"/>
            </a:xfrm>
            <a:prstGeom prst="rect">
              <a:avLst/>
            </a:prstGeom>
          </p:spPr>
        </p:pic>
        <p:pic>
          <p:nvPicPr>
            <p:cNvPr id="12" name="Picture 11">
              <a:extLst>
                <a:ext uri="{FF2B5EF4-FFF2-40B4-BE49-F238E27FC236}">
                  <a16:creationId xmlns:a16="http://schemas.microsoft.com/office/drawing/2014/main" id="{EDD2594D-1E18-B446-9E7F-4C0C697AFCA8}"/>
                </a:ext>
              </a:extLst>
            </p:cNvPr>
            <p:cNvPicPr>
              <a:picLocks noChangeAspect="1"/>
            </p:cNvPicPr>
            <p:nvPr/>
          </p:nvPicPr>
          <p:blipFill>
            <a:blip r:embed="rId4"/>
            <a:stretch>
              <a:fillRect/>
            </a:stretch>
          </p:blipFill>
          <p:spPr>
            <a:xfrm>
              <a:off x="3466189" y="1488596"/>
              <a:ext cx="1837154" cy="1837154"/>
            </a:xfrm>
            <a:prstGeom prst="rect">
              <a:avLst/>
            </a:prstGeom>
          </p:spPr>
        </p:pic>
      </p:grpSp>
    </p:spTree>
    <p:extLst>
      <p:ext uri="{BB962C8B-B14F-4D97-AF65-F5344CB8AC3E}">
        <p14:creationId xmlns:p14="http://schemas.microsoft.com/office/powerpoint/2010/main" val="3597977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9A5F-0859-3F46-80C6-267A2D349C1E}"/>
              </a:ext>
            </a:extLst>
          </p:cNvPr>
          <p:cNvSpPr>
            <a:spLocks noGrp="1"/>
          </p:cNvSpPr>
          <p:nvPr>
            <p:ph type="title"/>
          </p:nvPr>
        </p:nvSpPr>
        <p:spPr/>
        <p:txBody>
          <a:bodyPr/>
          <a:lstStyle/>
          <a:p>
            <a:pPr algn="ctr"/>
            <a:r>
              <a:rPr lang="en-US" dirty="0"/>
              <a:t>G-LiHT:  DC-to-DC Power Converter</a:t>
            </a:r>
          </a:p>
        </p:txBody>
      </p:sp>
      <p:grpSp>
        <p:nvGrpSpPr>
          <p:cNvPr id="3" name="Group 2">
            <a:extLst>
              <a:ext uri="{FF2B5EF4-FFF2-40B4-BE49-F238E27FC236}">
                <a16:creationId xmlns:a16="http://schemas.microsoft.com/office/drawing/2014/main" id="{86C25EE0-13AF-7C4A-ABC9-7CECBFEF4D8C}"/>
              </a:ext>
            </a:extLst>
          </p:cNvPr>
          <p:cNvGrpSpPr/>
          <p:nvPr/>
        </p:nvGrpSpPr>
        <p:grpSpPr>
          <a:xfrm>
            <a:off x="2407237" y="1690688"/>
            <a:ext cx="7377526" cy="4669110"/>
            <a:chOff x="1066387" y="1268118"/>
            <a:chExt cx="7377526" cy="4669110"/>
          </a:xfrm>
        </p:grpSpPr>
        <p:pic>
          <p:nvPicPr>
            <p:cNvPr id="7" name="Picture 6">
              <a:extLst>
                <a:ext uri="{FF2B5EF4-FFF2-40B4-BE49-F238E27FC236}">
                  <a16:creationId xmlns:a16="http://schemas.microsoft.com/office/drawing/2014/main" id="{485B39B8-B0FB-AD49-A9D0-A15AA806E2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6387" y="3114676"/>
              <a:ext cx="7377526" cy="2822552"/>
            </a:xfrm>
            <a:prstGeom prst="rect">
              <a:avLst/>
            </a:prstGeom>
          </p:spPr>
        </p:pic>
        <p:pic>
          <p:nvPicPr>
            <p:cNvPr id="8" name="Picture 7">
              <a:extLst>
                <a:ext uri="{FF2B5EF4-FFF2-40B4-BE49-F238E27FC236}">
                  <a16:creationId xmlns:a16="http://schemas.microsoft.com/office/drawing/2014/main" id="{506E7891-410B-4246-AFC1-1DD7B06FCB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387" y="1268118"/>
              <a:ext cx="7193756" cy="1759697"/>
            </a:xfrm>
            <a:prstGeom prst="rect">
              <a:avLst/>
            </a:prstGeom>
          </p:spPr>
        </p:pic>
      </p:grpSp>
    </p:spTree>
    <p:extLst>
      <p:ext uri="{BB962C8B-B14F-4D97-AF65-F5344CB8AC3E}">
        <p14:creationId xmlns:p14="http://schemas.microsoft.com/office/powerpoint/2010/main" val="3285969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9A5F-0859-3F46-80C6-267A2D349C1E}"/>
              </a:ext>
            </a:extLst>
          </p:cNvPr>
          <p:cNvSpPr>
            <a:spLocks noGrp="1"/>
          </p:cNvSpPr>
          <p:nvPr>
            <p:ph type="title"/>
          </p:nvPr>
        </p:nvSpPr>
        <p:spPr/>
        <p:txBody>
          <a:bodyPr/>
          <a:lstStyle/>
          <a:p>
            <a:pPr algn="ctr"/>
            <a:r>
              <a:rPr lang="en-US" dirty="0"/>
              <a:t>G-LiHT:  PC Enclosure</a:t>
            </a:r>
          </a:p>
        </p:txBody>
      </p:sp>
      <p:grpSp>
        <p:nvGrpSpPr>
          <p:cNvPr id="5" name="Group 4">
            <a:extLst>
              <a:ext uri="{FF2B5EF4-FFF2-40B4-BE49-F238E27FC236}">
                <a16:creationId xmlns:a16="http://schemas.microsoft.com/office/drawing/2014/main" id="{DD3F4555-2900-3540-99F4-D0E78EB6CA67}"/>
              </a:ext>
            </a:extLst>
          </p:cNvPr>
          <p:cNvGrpSpPr/>
          <p:nvPr/>
        </p:nvGrpSpPr>
        <p:grpSpPr>
          <a:xfrm>
            <a:off x="838200" y="2035991"/>
            <a:ext cx="9391565" cy="2568742"/>
            <a:chOff x="838200" y="1476594"/>
            <a:chExt cx="9391565" cy="2568742"/>
          </a:xfrm>
        </p:grpSpPr>
        <p:pic>
          <p:nvPicPr>
            <p:cNvPr id="6" name="Picture 5">
              <a:extLst>
                <a:ext uri="{FF2B5EF4-FFF2-40B4-BE49-F238E27FC236}">
                  <a16:creationId xmlns:a16="http://schemas.microsoft.com/office/drawing/2014/main" id="{14342F51-0FEA-7B4B-BBA5-7E3D024153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11367" y="1476594"/>
              <a:ext cx="2812382" cy="1293395"/>
            </a:xfrm>
            <a:prstGeom prst="rect">
              <a:avLst/>
            </a:prstGeom>
          </p:spPr>
        </p:pic>
        <p:pic>
          <p:nvPicPr>
            <p:cNvPr id="9" name="Picture 8">
              <a:extLst>
                <a:ext uri="{FF2B5EF4-FFF2-40B4-BE49-F238E27FC236}">
                  <a16:creationId xmlns:a16="http://schemas.microsoft.com/office/drawing/2014/main" id="{9FE1CA9A-C4C5-C24D-80E7-4A5C65D3A5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11368" y="2703815"/>
              <a:ext cx="2818397" cy="1341521"/>
            </a:xfrm>
            <a:prstGeom prst="rect">
              <a:avLst/>
            </a:prstGeom>
          </p:spPr>
        </p:pic>
        <p:pic>
          <p:nvPicPr>
            <p:cNvPr id="11" name="Picture 10">
              <a:extLst>
                <a:ext uri="{FF2B5EF4-FFF2-40B4-BE49-F238E27FC236}">
                  <a16:creationId xmlns:a16="http://schemas.microsoft.com/office/drawing/2014/main" id="{9050630B-42FF-B542-A0BC-D433A9D92D48}"/>
                </a:ext>
              </a:extLst>
            </p:cNvPr>
            <p:cNvPicPr>
              <a:picLocks noChangeAspect="1"/>
            </p:cNvPicPr>
            <p:nvPr/>
          </p:nvPicPr>
          <p:blipFill>
            <a:blip r:embed="rId4"/>
            <a:stretch>
              <a:fillRect/>
            </a:stretch>
          </p:blipFill>
          <p:spPr>
            <a:xfrm>
              <a:off x="838200" y="2016387"/>
              <a:ext cx="5634976" cy="1706432"/>
            </a:xfrm>
            <a:prstGeom prst="rect">
              <a:avLst/>
            </a:prstGeom>
          </p:spPr>
        </p:pic>
      </p:grpSp>
    </p:spTree>
    <p:extLst>
      <p:ext uri="{BB962C8B-B14F-4D97-AF65-F5344CB8AC3E}">
        <p14:creationId xmlns:p14="http://schemas.microsoft.com/office/powerpoint/2010/main" val="3653652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9A5F-0859-3F46-80C6-267A2D349C1E}"/>
              </a:ext>
            </a:extLst>
          </p:cNvPr>
          <p:cNvSpPr>
            <a:spLocks noGrp="1"/>
          </p:cNvSpPr>
          <p:nvPr>
            <p:ph type="title"/>
          </p:nvPr>
        </p:nvSpPr>
        <p:spPr/>
        <p:txBody>
          <a:bodyPr/>
          <a:lstStyle/>
          <a:p>
            <a:pPr algn="ctr"/>
            <a:r>
              <a:rPr lang="en-US" dirty="0"/>
              <a:t>G-LiHT:  VSWIR Solar Irradiance Spectrometer</a:t>
            </a:r>
          </a:p>
        </p:txBody>
      </p:sp>
      <p:pic>
        <p:nvPicPr>
          <p:cNvPr id="3" name="Picture 2">
            <a:extLst>
              <a:ext uri="{FF2B5EF4-FFF2-40B4-BE49-F238E27FC236}">
                <a16:creationId xmlns:a16="http://schemas.microsoft.com/office/drawing/2014/main" id="{5E17B877-F650-F740-B7F9-9E9074EEE109}"/>
              </a:ext>
            </a:extLst>
          </p:cNvPr>
          <p:cNvPicPr>
            <a:picLocks noChangeAspect="1"/>
          </p:cNvPicPr>
          <p:nvPr/>
        </p:nvPicPr>
        <p:blipFill>
          <a:blip r:embed="rId2"/>
          <a:stretch>
            <a:fillRect/>
          </a:stretch>
        </p:blipFill>
        <p:spPr>
          <a:xfrm>
            <a:off x="1089764" y="1816274"/>
            <a:ext cx="5385233" cy="4647716"/>
          </a:xfrm>
          <a:prstGeom prst="rect">
            <a:avLst/>
          </a:prstGeom>
        </p:spPr>
      </p:pic>
      <p:pic>
        <p:nvPicPr>
          <p:cNvPr id="5" name="Picture 4">
            <a:extLst>
              <a:ext uri="{FF2B5EF4-FFF2-40B4-BE49-F238E27FC236}">
                <a16:creationId xmlns:a16="http://schemas.microsoft.com/office/drawing/2014/main" id="{F6F93183-C10A-E542-B009-0D164D6AE462}"/>
              </a:ext>
            </a:extLst>
          </p:cNvPr>
          <p:cNvPicPr>
            <a:picLocks noChangeAspect="1"/>
          </p:cNvPicPr>
          <p:nvPr/>
        </p:nvPicPr>
        <p:blipFill>
          <a:blip r:embed="rId3"/>
          <a:stretch>
            <a:fillRect/>
          </a:stretch>
        </p:blipFill>
        <p:spPr>
          <a:xfrm>
            <a:off x="6904929" y="1633449"/>
            <a:ext cx="3275774" cy="4859426"/>
          </a:xfrm>
          <a:prstGeom prst="rect">
            <a:avLst/>
          </a:prstGeom>
        </p:spPr>
      </p:pic>
    </p:spTree>
    <p:extLst>
      <p:ext uri="{BB962C8B-B14F-4D97-AF65-F5344CB8AC3E}">
        <p14:creationId xmlns:p14="http://schemas.microsoft.com/office/powerpoint/2010/main" val="4255597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9A5F-0859-3F46-80C6-267A2D349C1E}"/>
              </a:ext>
            </a:extLst>
          </p:cNvPr>
          <p:cNvSpPr>
            <a:spLocks noGrp="1"/>
          </p:cNvSpPr>
          <p:nvPr>
            <p:ph type="title"/>
          </p:nvPr>
        </p:nvSpPr>
        <p:spPr>
          <a:xfrm>
            <a:off x="0" y="365125"/>
            <a:ext cx="12192000" cy="1325563"/>
          </a:xfrm>
        </p:spPr>
        <p:txBody>
          <a:bodyPr/>
          <a:lstStyle/>
          <a:p>
            <a:pPr algn="ctr"/>
            <a:r>
              <a:rPr lang="en-US" dirty="0"/>
              <a:t>G-LiHT:  </a:t>
            </a:r>
            <a:r>
              <a:rPr lang="en-US" dirty="0" err="1"/>
              <a:t>Masterclock</a:t>
            </a:r>
            <a:r>
              <a:rPr lang="en-US" dirty="0"/>
              <a:t> GPS Time Server</a:t>
            </a:r>
          </a:p>
        </p:txBody>
      </p:sp>
      <p:pic>
        <p:nvPicPr>
          <p:cNvPr id="9" name="Picture 2">
            <a:extLst>
              <a:ext uri="{FF2B5EF4-FFF2-40B4-BE49-F238E27FC236}">
                <a16:creationId xmlns:a16="http://schemas.microsoft.com/office/drawing/2014/main" id="{3A1BEFA9-DF09-134E-9916-CA95C2C108E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49844" y="1779303"/>
            <a:ext cx="2754927" cy="2038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a:extLst>
              <a:ext uri="{FF2B5EF4-FFF2-40B4-BE49-F238E27FC236}">
                <a16:creationId xmlns:a16="http://schemas.microsoft.com/office/drawing/2014/main" id="{38414BE0-E51F-8749-B782-D372E5CAAAB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799" t="17789" r="5372" b="19101"/>
          <a:stretch/>
        </p:blipFill>
        <p:spPr bwMode="auto">
          <a:xfrm>
            <a:off x="2587320" y="2014123"/>
            <a:ext cx="2977816" cy="1473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F5B5A073-9E91-074D-BAD9-F0BD738EBCB3}"/>
              </a:ext>
            </a:extLst>
          </p:cNvPr>
          <p:cNvGrpSpPr>
            <a:grpSpLocks noChangeAspect="1"/>
          </p:cNvGrpSpPr>
          <p:nvPr/>
        </p:nvGrpSpPr>
        <p:grpSpPr>
          <a:xfrm>
            <a:off x="735555" y="4274989"/>
            <a:ext cx="10720889" cy="1867627"/>
            <a:chOff x="2141495" y="4296505"/>
            <a:chExt cx="7909010" cy="1377785"/>
          </a:xfrm>
        </p:grpSpPr>
        <p:pic>
          <p:nvPicPr>
            <p:cNvPr id="11" name="Picture 3">
              <a:extLst>
                <a:ext uri="{FF2B5EF4-FFF2-40B4-BE49-F238E27FC236}">
                  <a16:creationId xmlns:a16="http://schemas.microsoft.com/office/drawing/2014/main" id="{7B5FF9E7-1D3C-114E-B069-423616AC5BD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41495" y="4296505"/>
              <a:ext cx="7909010" cy="1200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8BD28197-F1C7-BA42-A095-5A052D3D3847}"/>
                </a:ext>
              </a:extLst>
            </p:cNvPr>
            <p:cNvSpPr/>
            <p:nvPr/>
          </p:nvSpPr>
          <p:spPr>
            <a:xfrm>
              <a:off x="2480153" y="5348614"/>
              <a:ext cx="1139869" cy="325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3169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9A5F-0859-3F46-80C6-267A2D349C1E}"/>
              </a:ext>
            </a:extLst>
          </p:cNvPr>
          <p:cNvSpPr>
            <a:spLocks noGrp="1"/>
          </p:cNvSpPr>
          <p:nvPr>
            <p:ph type="title"/>
          </p:nvPr>
        </p:nvSpPr>
        <p:spPr>
          <a:xfrm>
            <a:off x="0" y="365125"/>
            <a:ext cx="12192000" cy="1325563"/>
          </a:xfrm>
        </p:spPr>
        <p:txBody>
          <a:bodyPr/>
          <a:lstStyle/>
          <a:p>
            <a:pPr algn="ctr"/>
            <a:r>
              <a:rPr lang="en-US" dirty="0"/>
              <a:t>G-LiHT:  Ethernet Hub</a:t>
            </a:r>
          </a:p>
        </p:txBody>
      </p:sp>
      <p:grpSp>
        <p:nvGrpSpPr>
          <p:cNvPr id="3" name="Group 2">
            <a:extLst>
              <a:ext uri="{FF2B5EF4-FFF2-40B4-BE49-F238E27FC236}">
                <a16:creationId xmlns:a16="http://schemas.microsoft.com/office/drawing/2014/main" id="{9C46ED9B-179B-5543-9F00-513C7403654F}"/>
              </a:ext>
            </a:extLst>
          </p:cNvPr>
          <p:cNvGrpSpPr/>
          <p:nvPr/>
        </p:nvGrpSpPr>
        <p:grpSpPr>
          <a:xfrm>
            <a:off x="1154712" y="1984095"/>
            <a:ext cx="10095048" cy="4081529"/>
            <a:chOff x="-344895" y="1756452"/>
            <a:chExt cx="10095048" cy="4081529"/>
          </a:xfrm>
        </p:grpSpPr>
        <p:sp>
          <p:nvSpPr>
            <p:cNvPr id="7" name="Rectangle 6">
              <a:extLst>
                <a:ext uri="{FF2B5EF4-FFF2-40B4-BE49-F238E27FC236}">
                  <a16:creationId xmlns:a16="http://schemas.microsoft.com/office/drawing/2014/main" id="{33FFB280-37BE-F24C-BC23-12B481EDB422}"/>
                </a:ext>
              </a:extLst>
            </p:cNvPr>
            <p:cNvSpPr/>
            <p:nvPr/>
          </p:nvSpPr>
          <p:spPr>
            <a:xfrm>
              <a:off x="752542" y="4252923"/>
              <a:ext cx="8794427" cy="338554"/>
            </a:xfrm>
            <a:prstGeom prst="rect">
              <a:avLst/>
            </a:prstGeom>
          </p:spPr>
          <p:txBody>
            <a:bodyPr wrap="square">
              <a:spAutoFit/>
            </a:bodyPr>
            <a:lstStyle/>
            <a:p>
              <a:pPr defTabSz="674828" fontAlgn="auto">
                <a:spcBef>
                  <a:spcPts val="0"/>
                </a:spcBef>
                <a:spcAft>
                  <a:spcPts val="0"/>
                </a:spcAft>
              </a:pPr>
              <a:r>
                <a:rPr lang="en-US" sz="1600" dirty="0" err="1">
                  <a:solidFill>
                    <a:prstClr val="black"/>
                  </a:solidFill>
                  <a:latin typeface="Calibri" panose="020F0502020204030204"/>
                  <a:ea typeface="+mn-ea"/>
                </a:rPr>
                <a:t>Netonix</a:t>
              </a:r>
              <a:r>
                <a:rPr lang="en-US" sz="1600" dirty="0">
                  <a:solidFill>
                    <a:prstClr val="black"/>
                  </a:solidFill>
                  <a:latin typeface="Calibri" panose="020F0502020204030204"/>
                  <a:ea typeface="+mn-ea"/>
                </a:rPr>
                <a:t> WS-12-250-DC 12-Port Managed POE Switch, DC 250Watt, 9 to 60V DC variable input range </a:t>
              </a:r>
            </a:p>
          </p:txBody>
        </p:sp>
        <p:pic>
          <p:nvPicPr>
            <p:cNvPr id="8" name="Picture 7">
              <a:extLst>
                <a:ext uri="{FF2B5EF4-FFF2-40B4-BE49-F238E27FC236}">
                  <a16:creationId xmlns:a16="http://schemas.microsoft.com/office/drawing/2014/main" id="{18988933-4C75-044A-99B5-C083C55002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85587" y="2498908"/>
              <a:ext cx="1799195" cy="428815"/>
            </a:xfrm>
            <a:prstGeom prst="rect">
              <a:avLst/>
            </a:prstGeom>
          </p:spPr>
        </p:pic>
        <p:pic>
          <p:nvPicPr>
            <p:cNvPr id="10" name="Picture 9">
              <a:extLst>
                <a:ext uri="{FF2B5EF4-FFF2-40B4-BE49-F238E27FC236}">
                  <a16:creationId xmlns:a16="http://schemas.microsoft.com/office/drawing/2014/main" id="{71625D8A-679D-C64E-A96E-293CBEBDDE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9756" y="2132951"/>
              <a:ext cx="3436436" cy="1360997"/>
            </a:xfrm>
            <a:prstGeom prst="rect">
              <a:avLst/>
            </a:prstGeom>
          </p:spPr>
        </p:pic>
        <p:pic>
          <p:nvPicPr>
            <p:cNvPr id="12" name="Picture 11">
              <a:extLst>
                <a:ext uri="{FF2B5EF4-FFF2-40B4-BE49-F238E27FC236}">
                  <a16:creationId xmlns:a16="http://schemas.microsoft.com/office/drawing/2014/main" id="{CAEA5123-D59C-7B43-8468-89241FB28C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895" y="4649499"/>
              <a:ext cx="10095048" cy="1188482"/>
            </a:xfrm>
            <a:prstGeom prst="rect">
              <a:avLst/>
            </a:prstGeom>
          </p:spPr>
        </p:pic>
        <p:pic>
          <p:nvPicPr>
            <p:cNvPr id="14" name="Picture 13">
              <a:extLst>
                <a:ext uri="{FF2B5EF4-FFF2-40B4-BE49-F238E27FC236}">
                  <a16:creationId xmlns:a16="http://schemas.microsoft.com/office/drawing/2014/main" id="{0D80FEAC-96E9-3A4C-86BD-BDC66BDAC5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0775" y="1756452"/>
              <a:ext cx="2021854" cy="1856461"/>
            </a:xfrm>
            <a:prstGeom prst="rect">
              <a:avLst/>
            </a:prstGeom>
          </p:spPr>
        </p:pic>
      </p:grpSp>
    </p:spTree>
    <p:extLst>
      <p:ext uri="{BB962C8B-B14F-4D97-AF65-F5344CB8AC3E}">
        <p14:creationId xmlns:p14="http://schemas.microsoft.com/office/powerpoint/2010/main" val="341047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FE480-1D47-624E-95E1-9B4F98E001EA}"/>
              </a:ext>
            </a:extLst>
          </p:cNvPr>
          <p:cNvSpPr>
            <a:spLocks noGrp="1"/>
          </p:cNvSpPr>
          <p:nvPr>
            <p:ph type="title"/>
          </p:nvPr>
        </p:nvSpPr>
        <p:spPr>
          <a:xfrm>
            <a:off x="838200" y="266569"/>
            <a:ext cx="10515600" cy="1325563"/>
          </a:xfrm>
        </p:spPr>
        <p:txBody>
          <a:bodyPr/>
          <a:lstStyle/>
          <a:p>
            <a:pPr algn="ctr"/>
            <a:r>
              <a:rPr lang="en-US" dirty="0"/>
              <a:t>1) G-LiHT Instrument Check Flight</a:t>
            </a:r>
          </a:p>
        </p:txBody>
      </p:sp>
      <p:sp>
        <p:nvSpPr>
          <p:cNvPr id="3" name="Content Placeholder 2">
            <a:extLst>
              <a:ext uri="{FF2B5EF4-FFF2-40B4-BE49-F238E27FC236}">
                <a16:creationId xmlns:a16="http://schemas.microsoft.com/office/drawing/2014/main" id="{13D9F147-FA7D-F744-B680-03D09531D050}"/>
              </a:ext>
            </a:extLst>
          </p:cNvPr>
          <p:cNvSpPr>
            <a:spLocks noGrp="1"/>
          </p:cNvSpPr>
          <p:nvPr>
            <p:ph idx="1"/>
          </p:nvPr>
        </p:nvSpPr>
        <p:spPr>
          <a:xfrm>
            <a:off x="838200" y="1592132"/>
            <a:ext cx="10515600" cy="5066852"/>
          </a:xfrm>
        </p:spPr>
        <p:txBody>
          <a:bodyPr>
            <a:normAutofit lnSpcReduction="10000"/>
          </a:bodyPr>
          <a:lstStyle/>
          <a:p>
            <a:pPr marL="0" indent="0">
              <a:lnSpc>
                <a:spcPct val="100000"/>
              </a:lnSpc>
              <a:spcBef>
                <a:spcPts val="0"/>
              </a:spcBef>
              <a:buNone/>
            </a:pPr>
            <a:r>
              <a:rPr lang="en-US" sz="2200" dirty="0"/>
              <a:t>Investigator(s):</a:t>
            </a:r>
          </a:p>
          <a:p>
            <a:pPr>
              <a:lnSpc>
                <a:spcPct val="100000"/>
              </a:lnSpc>
              <a:spcBef>
                <a:spcPts val="0"/>
              </a:spcBef>
            </a:pPr>
            <a:r>
              <a:rPr lang="en-US" sz="1700" dirty="0"/>
              <a:t>Bruce Cook, NASA GSFC (PI)</a:t>
            </a:r>
          </a:p>
          <a:p>
            <a:pPr marL="0" indent="0">
              <a:lnSpc>
                <a:spcPct val="100000"/>
              </a:lnSpc>
              <a:spcBef>
                <a:spcPts val="0"/>
              </a:spcBef>
              <a:buNone/>
            </a:pPr>
            <a:endParaRPr lang="en-US" sz="1600" dirty="0">
              <a:highlight>
                <a:srgbClr val="FFFF00"/>
              </a:highlight>
            </a:endParaRPr>
          </a:p>
          <a:p>
            <a:pPr marL="0" indent="0">
              <a:lnSpc>
                <a:spcPct val="100000"/>
              </a:lnSpc>
              <a:spcBef>
                <a:spcPts val="0"/>
              </a:spcBef>
              <a:buNone/>
            </a:pPr>
            <a:r>
              <a:rPr lang="en-US" sz="2200" dirty="0"/>
              <a:t>Funding Sources:</a:t>
            </a:r>
          </a:p>
          <a:p>
            <a:pPr marL="0" indent="0">
              <a:lnSpc>
                <a:spcPct val="100000"/>
              </a:lnSpc>
              <a:spcBef>
                <a:spcPts val="0"/>
              </a:spcBef>
              <a:buNone/>
            </a:pPr>
            <a:r>
              <a:rPr lang="en-US" sz="1600" dirty="0"/>
              <a:t>G-LiHT Work Package and NASA Terrestrial Ecology Program</a:t>
            </a:r>
          </a:p>
          <a:p>
            <a:pPr marL="0" indent="0">
              <a:lnSpc>
                <a:spcPct val="100000"/>
              </a:lnSpc>
              <a:spcBef>
                <a:spcPts val="0"/>
              </a:spcBef>
              <a:buNone/>
            </a:pPr>
            <a:r>
              <a:rPr lang="en-US" sz="1600" dirty="0"/>
              <a:t>USFS Pacific NW Research Station</a:t>
            </a:r>
          </a:p>
          <a:p>
            <a:pPr marL="0" indent="0">
              <a:lnSpc>
                <a:spcPct val="100000"/>
              </a:lnSpc>
              <a:spcBef>
                <a:spcPts val="0"/>
              </a:spcBef>
              <a:buNone/>
            </a:pPr>
            <a:endParaRPr lang="en-US" sz="1600" dirty="0">
              <a:highlight>
                <a:srgbClr val="FFFF00"/>
              </a:highlight>
            </a:endParaRPr>
          </a:p>
          <a:p>
            <a:pPr marL="0" indent="0">
              <a:lnSpc>
                <a:spcPct val="100000"/>
              </a:lnSpc>
              <a:spcBef>
                <a:spcPts val="0"/>
              </a:spcBef>
              <a:buNone/>
            </a:pPr>
            <a:r>
              <a:rPr lang="en-US" sz="2200" dirty="0"/>
              <a:t>Motivation:  </a:t>
            </a:r>
          </a:p>
          <a:p>
            <a:pPr marL="0" indent="0">
              <a:lnSpc>
                <a:spcPct val="100000"/>
              </a:lnSpc>
              <a:spcBef>
                <a:spcPts val="0"/>
              </a:spcBef>
              <a:buNone/>
            </a:pPr>
            <a:r>
              <a:rPr lang="en-US" sz="1600" dirty="0"/>
              <a:t>An instrument check flight is required to verify instrument performance and boresight instruments with the GPS-INS.  The flight has been conducted successfully over a sight in Harrisonburg, VA, since 2017, where buildings and pitched roofs serve as reference targets.</a:t>
            </a:r>
          </a:p>
          <a:p>
            <a:pPr marL="0" indent="0">
              <a:lnSpc>
                <a:spcPct val="100000"/>
              </a:lnSpc>
              <a:spcBef>
                <a:spcPts val="0"/>
              </a:spcBef>
              <a:buNone/>
            </a:pPr>
            <a:endParaRPr lang="en-US" sz="2200" dirty="0">
              <a:highlight>
                <a:srgbClr val="FFFF00"/>
              </a:highlight>
            </a:endParaRPr>
          </a:p>
          <a:p>
            <a:pPr marL="0" indent="0">
              <a:lnSpc>
                <a:spcPct val="100000"/>
              </a:lnSpc>
              <a:spcBef>
                <a:spcPts val="0"/>
              </a:spcBef>
              <a:buNone/>
            </a:pPr>
            <a:r>
              <a:rPr lang="en-US" sz="2200" dirty="0"/>
              <a:t>Science Requirement: </a:t>
            </a:r>
            <a:r>
              <a:rPr lang="en-US" sz="2200" dirty="0">
                <a:highlight>
                  <a:srgbClr val="FFFF00"/>
                </a:highlight>
              </a:rPr>
              <a:t> </a:t>
            </a:r>
          </a:p>
          <a:p>
            <a:pPr marL="0" indent="0">
              <a:lnSpc>
                <a:spcPct val="100000"/>
              </a:lnSpc>
              <a:spcBef>
                <a:spcPts val="0"/>
              </a:spcBef>
              <a:buNone/>
            </a:pPr>
            <a:r>
              <a:rPr lang="en-US" sz="1700" dirty="0"/>
              <a:t>To acquire G-LiHT airborne image data (lidar, hyperspectral, thermal, stereo aerial photographs) over a G-LiHT boresight alignment site in Harrisonburg, VA (ideally under clear skies, ± 3 h from solar noon). </a:t>
            </a:r>
          </a:p>
          <a:p>
            <a:pPr marL="0" indent="0">
              <a:lnSpc>
                <a:spcPct val="100000"/>
              </a:lnSpc>
              <a:spcBef>
                <a:spcPts val="0"/>
              </a:spcBef>
              <a:buNone/>
            </a:pPr>
            <a:endParaRPr lang="en-US" sz="2200" dirty="0">
              <a:highlight>
                <a:srgbClr val="FFFF00"/>
              </a:highlight>
            </a:endParaRPr>
          </a:p>
          <a:p>
            <a:pPr marL="0" indent="0">
              <a:lnSpc>
                <a:spcPct val="100000"/>
              </a:lnSpc>
              <a:spcBef>
                <a:spcPts val="0"/>
              </a:spcBef>
              <a:buNone/>
            </a:pPr>
            <a:r>
              <a:rPr lang="en-US" sz="2200" dirty="0"/>
              <a:t>Success Criteria:</a:t>
            </a:r>
          </a:p>
          <a:p>
            <a:pPr marL="0" indent="0">
              <a:lnSpc>
                <a:spcPct val="100000"/>
              </a:lnSpc>
              <a:spcBef>
                <a:spcPts val="0"/>
              </a:spcBef>
              <a:buNone/>
            </a:pPr>
            <a:r>
              <a:rPr lang="en-US" sz="1700" dirty="0"/>
              <a:t>Acquire data from 100% of all flight lines. </a:t>
            </a:r>
          </a:p>
          <a:p>
            <a:pPr>
              <a:lnSpc>
                <a:spcPct val="100000"/>
              </a:lnSpc>
              <a:spcBef>
                <a:spcPts val="0"/>
              </a:spcBef>
            </a:pPr>
            <a:endParaRPr lang="en-US" dirty="0"/>
          </a:p>
        </p:txBody>
      </p:sp>
    </p:spTree>
    <p:extLst>
      <p:ext uri="{BB962C8B-B14F-4D97-AF65-F5344CB8AC3E}">
        <p14:creationId xmlns:p14="http://schemas.microsoft.com/office/powerpoint/2010/main" val="1502150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D26E-877A-7B46-9160-81EE22EF35F3}"/>
              </a:ext>
            </a:extLst>
          </p:cNvPr>
          <p:cNvSpPr>
            <a:spLocks noGrp="1"/>
          </p:cNvSpPr>
          <p:nvPr>
            <p:ph type="title"/>
          </p:nvPr>
        </p:nvSpPr>
        <p:spPr/>
        <p:txBody>
          <a:bodyPr/>
          <a:lstStyle/>
          <a:p>
            <a:pPr algn="ctr"/>
            <a:r>
              <a:rPr lang="en-US" dirty="0"/>
              <a:t>G-LiHT:  Location of Wire Rope Isolators (bottom view)</a:t>
            </a:r>
          </a:p>
        </p:txBody>
      </p:sp>
      <p:pic>
        <p:nvPicPr>
          <p:cNvPr id="49" name="Picture 48">
            <a:extLst>
              <a:ext uri="{FF2B5EF4-FFF2-40B4-BE49-F238E27FC236}">
                <a16:creationId xmlns:a16="http://schemas.microsoft.com/office/drawing/2014/main" id="{A3036D8D-1052-3A4E-BBE8-72B623A38D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16787" y="2550577"/>
            <a:ext cx="8758425" cy="2190178"/>
          </a:xfrm>
          <a:prstGeom prst="rect">
            <a:avLst/>
          </a:prstGeom>
        </p:spPr>
      </p:pic>
    </p:spTree>
    <p:extLst>
      <p:ext uri="{BB962C8B-B14F-4D97-AF65-F5344CB8AC3E}">
        <p14:creationId xmlns:p14="http://schemas.microsoft.com/office/powerpoint/2010/main" val="12374891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D26E-877A-7B46-9160-81EE22EF35F3}"/>
              </a:ext>
            </a:extLst>
          </p:cNvPr>
          <p:cNvSpPr>
            <a:spLocks noGrp="1"/>
          </p:cNvSpPr>
          <p:nvPr>
            <p:ph type="title"/>
          </p:nvPr>
        </p:nvSpPr>
        <p:spPr/>
        <p:txBody>
          <a:bodyPr/>
          <a:lstStyle/>
          <a:p>
            <a:pPr algn="ctr"/>
            <a:r>
              <a:rPr lang="en-US" dirty="0"/>
              <a:t>G-LiHT:  Wire Rope Isolators</a:t>
            </a:r>
          </a:p>
        </p:txBody>
      </p:sp>
      <p:grpSp>
        <p:nvGrpSpPr>
          <p:cNvPr id="3" name="Group 2">
            <a:extLst>
              <a:ext uri="{FF2B5EF4-FFF2-40B4-BE49-F238E27FC236}">
                <a16:creationId xmlns:a16="http://schemas.microsoft.com/office/drawing/2014/main" id="{2559568C-115D-4E4D-975D-AE5DD3880CC1}"/>
              </a:ext>
            </a:extLst>
          </p:cNvPr>
          <p:cNvGrpSpPr>
            <a:grpSpLocks noChangeAspect="1"/>
          </p:cNvGrpSpPr>
          <p:nvPr/>
        </p:nvGrpSpPr>
        <p:grpSpPr>
          <a:xfrm>
            <a:off x="1287450" y="1512253"/>
            <a:ext cx="9617099" cy="5102386"/>
            <a:chOff x="203126" y="731304"/>
            <a:chExt cx="11443189" cy="6071225"/>
          </a:xfrm>
        </p:grpSpPr>
        <p:pic>
          <p:nvPicPr>
            <p:cNvPr id="4" name="Picture 3">
              <a:extLst>
                <a:ext uri="{FF2B5EF4-FFF2-40B4-BE49-F238E27FC236}">
                  <a16:creationId xmlns:a16="http://schemas.microsoft.com/office/drawing/2014/main" id="{9461C976-DA0E-D940-BB56-85E7587AC2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42776" y="4039004"/>
              <a:ext cx="2303539" cy="1652587"/>
            </a:xfrm>
            <a:prstGeom prst="rect">
              <a:avLst/>
            </a:prstGeom>
          </p:spPr>
        </p:pic>
        <p:pic>
          <p:nvPicPr>
            <p:cNvPr id="5" name="Picture 4">
              <a:extLst>
                <a:ext uri="{FF2B5EF4-FFF2-40B4-BE49-F238E27FC236}">
                  <a16:creationId xmlns:a16="http://schemas.microsoft.com/office/drawing/2014/main" id="{617C27FE-D944-B849-AA9E-26C2DAEF2675}"/>
                </a:ext>
              </a:extLst>
            </p:cNvPr>
            <p:cNvPicPr>
              <a:picLocks noChangeAspect="1"/>
            </p:cNvPicPr>
            <p:nvPr/>
          </p:nvPicPr>
          <p:blipFill>
            <a:blip r:embed="rId3"/>
            <a:stretch>
              <a:fillRect/>
            </a:stretch>
          </p:blipFill>
          <p:spPr>
            <a:xfrm>
              <a:off x="9914021" y="6161786"/>
              <a:ext cx="1668126" cy="473051"/>
            </a:xfrm>
            <a:prstGeom prst="rect">
              <a:avLst/>
            </a:prstGeom>
          </p:spPr>
        </p:pic>
        <p:pic>
          <p:nvPicPr>
            <p:cNvPr id="6" name="Picture 5">
              <a:extLst>
                <a:ext uri="{FF2B5EF4-FFF2-40B4-BE49-F238E27FC236}">
                  <a16:creationId xmlns:a16="http://schemas.microsoft.com/office/drawing/2014/main" id="{AE5807C6-8AF6-E044-9765-CF51C65C5B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598" y="3194233"/>
              <a:ext cx="8357940" cy="3608296"/>
            </a:xfrm>
            <a:prstGeom prst="rect">
              <a:avLst/>
            </a:prstGeom>
          </p:spPr>
        </p:pic>
        <p:pic>
          <p:nvPicPr>
            <p:cNvPr id="7" name="Picture 6">
              <a:extLst>
                <a:ext uri="{FF2B5EF4-FFF2-40B4-BE49-F238E27FC236}">
                  <a16:creationId xmlns:a16="http://schemas.microsoft.com/office/drawing/2014/main" id="{EFC6121D-6085-4942-8EEB-5F6C05B40A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3126" y="731304"/>
              <a:ext cx="4538827" cy="2462930"/>
            </a:xfrm>
            <a:prstGeom prst="rect">
              <a:avLst/>
            </a:prstGeom>
          </p:spPr>
        </p:pic>
        <p:sp>
          <p:nvSpPr>
            <p:cNvPr id="8" name="Right Arrow 7">
              <a:extLst>
                <a:ext uri="{FF2B5EF4-FFF2-40B4-BE49-F238E27FC236}">
                  <a16:creationId xmlns:a16="http://schemas.microsoft.com/office/drawing/2014/main" id="{20425B29-4277-494F-B654-0B2CB79F53A2}"/>
                </a:ext>
              </a:extLst>
            </p:cNvPr>
            <p:cNvSpPr/>
            <p:nvPr/>
          </p:nvSpPr>
          <p:spPr>
            <a:xfrm rot="10800000">
              <a:off x="8545499" y="4881804"/>
              <a:ext cx="441158" cy="1363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770"/>
              <a:endParaRPr lang="en-US" sz="1750">
                <a:solidFill>
                  <a:prstClr val="white"/>
                </a:solidFill>
              </a:endParaRPr>
            </a:p>
          </p:txBody>
        </p:sp>
        <p:sp>
          <p:nvSpPr>
            <p:cNvPr id="9" name="Right Arrow 8">
              <a:extLst>
                <a:ext uri="{FF2B5EF4-FFF2-40B4-BE49-F238E27FC236}">
                  <a16:creationId xmlns:a16="http://schemas.microsoft.com/office/drawing/2014/main" id="{6E1AD308-80A9-0843-AE7E-A3B70522D603}"/>
                </a:ext>
              </a:extLst>
            </p:cNvPr>
            <p:cNvSpPr/>
            <p:nvPr/>
          </p:nvSpPr>
          <p:spPr>
            <a:xfrm rot="10800000">
              <a:off x="8545499" y="5484757"/>
              <a:ext cx="441158" cy="1363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770"/>
              <a:endParaRPr lang="en-US" sz="1750">
                <a:solidFill>
                  <a:prstClr val="white"/>
                </a:solidFill>
              </a:endParaRPr>
            </a:p>
          </p:txBody>
        </p:sp>
        <p:sp>
          <p:nvSpPr>
            <p:cNvPr id="10" name="Rectangle 9">
              <a:extLst>
                <a:ext uri="{FF2B5EF4-FFF2-40B4-BE49-F238E27FC236}">
                  <a16:creationId xmlns:a16="http://schemas.microsoft.com/office/drawing/2014/main" id="{03AE5E15-639F-1E45-BA15-56852B4F35A1}"/>
                </a:ext>
              </a:extLst>
            </p:cNvPr>
            <p:cNvSpPr/>
            <p:nvPr/>
          </p:nvSpPr>
          <p:spPr>
            <a:xfrm>
              <a:off x="5302244" y="6240576"/>
              <a:ext cx="3966150" cy="361637"/>
            </a:xfrm>
            <a:prstGeom prst="rect">
              <a:avLst/>
            </a:prstGeom>
          </p:spPr>
          <p:txBody>
            <a:bodyPr wrap="none">
              <a:spAutoFit/>
            </a:bodyPr>
            <a:lstStyle/>
            <a:p>
              <a:pPr defTabSz="899770"/>
              <a:r>
                <a:rPr lang="en-US" sz="1750" dirty="0">
                  <a:solidFill>
                    <a:prstClr val="black"/>
                  </a:solidFill>
                </a:rPr>
                <a:t>WR4-400-10 DL (threaded helical locking)</a:t>
              </a:r>
            </a:p>
          </p:txBody>
        </p:sp>
      </p:grpSp>
    </p:spTree>
    <p:extLst>
      <p:ext uri="{BB962C8B-B14F-4D97-AF65-F5344CB8AC3E}">
        <p14:creationId xmlns:p14="http://schemas.microsoft.com/office/powerpoint/2010/main" val="4105454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9EDD-B53D-EE40-B9A1-FA331E79E2D4}"/>
              </a:ext>
            </a:extLst>
          </p:cNvPr>
          <p:cNvSpPr>
            <a:spLocks noGrp="1"/>
          </p:cNvSpPr>
          <p:nvPr>
            <p:ph type="title"/>
          </p:nvPr>
        </p:nvSpPr>
        <p:spPr/>
        <p:txBody>
          <a:bodyPr/>
          <a:lstStyle/>
          <a:p>
            <a:pPr algn="ctr"/>
            <a:r>
              <a:rPr lang="en-US" dirty="0"/>
              <a:t>G-LiHT:  Instrument Operator Seats</a:t>
            </a:r>
          </a:p>
        </p:txBody>
      </p:sp>
      <p:grpSp>
        <p:nvGrpSpPr>
          <p:cNvPr id="11" name="Group 10">
            <a:extLst>
              <a:ext uri="{FF2B5EF4-FFF2-40B4-BE49-F238E27FC236}">
                <a16:creationId xmlns:a16="http://schemas.microsoft.com/office/drawing/2014/main" id="{F839A13D-09D6-CD49-91BA-AF0AEB4A3DAC}"/>
              </a:ext>
            </a:extLst>
          </p:cNvPr>
          <p:cNvGrpSpPr/>
          <p:nvPr/>
        </p:nvGrpSpPr>
        <p:grpSpPr>
          <a:xfrm>
            <a:off x="1638300" y="1415527"/>
            <a:ext cx="8915400" cy="5257800"/>
            <a:chOff x="228600" y="1447800"/>
            <a:chExt cx="8915400" cy="5257800"/>
          </a:xfrm>
        </p:grpSpPr>
        <p:pic>
          <p:nvPicPr>
            <p:cNvPr id="4" name="Picture 3">
              <a:extLst>
                <a:ext uri="{FF2B5EF4-FFF2-40B4-BE49-F238E27FC236}">
                  <a16:creationId xmlns:a16="http://schemas.microsoft.com/office/drawing/2014/main" id="{805E1645-197E-8045-B5E6-4EC271B5B6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28625" y="2105025"/>
              <a:ext cx="5257800" cy="3943350"/>
            </a:xfrm>
            <a:prstGeom prst="rect">
              <a:avLst/>
            </a:prstGeom>
          </p:spPr>
        </p:pic>
        <p:pic>
          <p:nvPicPr>
            <p:cNvPr id="5" name="Picture 4">
              <a:extLst>
                <a:ext uri="{FF2B5EF4-FFF2-40B4-BE49-F238E27FC236}">
                  <a16:creationId xmlns:a16="http://schemas.microsoft.com/office/drawing/2014/main" id="{A6AAF703-55E2-D541-BF3D-730B284D63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4368800" y="1457324"/>
              <a:ext cx="4775200" cy="3581400"/>
            </a:xfrm>
            <a:prstGeom prst="rect">
              <a:avLst/>
            </a:prstGeom>
          </p:spPr>
        </p:pic>
        <p:sp>
          <p:nvSpPr>
            <p:cNvPr id="6" name="TextBox 5">
              <a:extLst>
                <a:ext uri="{FF2B5EF4-FFF2-40B4-BE49-F238E27FC236}">
                  <a16:creationId xmlns:a16="http://schemas.microsoft.com/office/drawing/2014/main" id="{79B06ADA-ADA7-BA40-AAC1-37339CDF2C72}"/>
                </a:ext>
              </a:extLst>
            </p:cNvPr>
            <p:cNvSpPr txBox="1"/>
            <p:nvPr/>
          </p:nvSpPr>
          <p:spPr>
            <a:xfrm>
              <a:off x="7391400" y="5092182"/>
              <a:ext cx="1569660" cy="369332"/>
            </a:xfrm>
            <a:prstGeom prst="rect">
              <a:avLst/>
            </a:prstGeom>
            <a:noFill/>
          </p:spPr>
          <p:txBody>
            <a:bodyPr wrap="none" rtlCol="0">
              <a:spAutoFit/>
            </a:bodyPr>
            <a:lstStyle/>
            <a:p>
              <a:pPr algn="ctr"/>
              <a:r>
                <a:rPr lang="en-US" dirty="0"/>
                <a:t>Monitor rack</a:t>
              </a:r>
            </a:p>
          </p:txBody>
        </p:sp>
        <p:sp>
          <p:nvSpPr>
            <p:cNvPr id="7" name="TextBox 6">
              <a:extLst>
                <a:ext uri="{FF2B5EF4-FFF2-40B4-BE49-F238E27FC236}">
                  <a16:creationId xmlns:a16="http://schemas.microsoft.com/office/drawing/2014/main" id="{AF648CC0-324F-0C4D-BCB8-943440FAA9A8}"/>
                </a:ext>
              </a:extLst>
            </p:cNvPr>
            <p:cNvSpPr txBox="1"/>
            <p:nvPr/>
          </p:nvSpPr>
          <p:spPr>
            <a:xfrm>
              <a:off x="4368800" y="5072059"/>
              <a:ext cx="1133644" cy="369332"/>
            </a:xfrm>
            <a:prstGeom prst="rect">
              <a:avLst/>
            </a:prstGeom>
            <a:noFill/>
          </p:spPr>
          <p:txBody>
            <a:bodyPr wrap="none" rtlCol="0">
              <a:spAutoFit/>
            </a:bodyPr>
            <a:lstStyle/>
            <a:p>
              <a:pPr algn="ctr"/>
              <a:r>
                <a:rPr lang="en-US" dirty="0"/>
                <a:t>Left seat</a:t>
              </a:r>
            </a:p>
          </p:txBody>
        </p:sp>
        <p:sp>
          <p:nvSpPr>
            <p:cNvPr id="8" name="TextBox 7">
              <a:extLst>
                <a:ext uri="{FF2B5EF4-FFF2-40B4-BE49-F238E27FC236}">
                  <a16:creationId xmlns:a16="http://schemas.microsoft.com/office/drawing/2014/main" id="{7DCB3A83-52F4-6F4C-9405-48D9D9285798}"/>
                </a:ext>
              </a:extLst>
            </p:cNvPr>
            <p:cNvSpPr txBox="1"/>
            <p:nvPr/>
          </p:nvSpPr>
          <p:spPr>
            <a:xfrm>
              <a:off x="1295400" y="2935069"/>
              <a:ext cx="1031051" cy="646331"/>
            </a:xfrm>
            <a:prstGeom prst="rect">
              <a:avLst/>
            </a:prstGeom>
            <a:noFill/>
          </p:spPr>
          <p:txBody>
            <a:bodyPr wrap="none" rtlCol="0">
              <a:spAutoFit/>
            </a:bodyPr>
            <a:lstStyle/>
            <a:p>
              <a:pPr algn="ctr"/>
              <a:r>
                <a:rPr lang="en-US" dirty="0">
                  <a:solidFill>
                    <a:schemeClr val="bg1"/>
                  </a:solidFill>
                </a:rPr>
                <a:t>Monitor</a:t>
              </a:r>
            </a:p>
            <a:p>
              <a:pPr algn="ctr"/>
              <a:r>
                <a:rPr lang="en-US" dirty="0">
                  <a:solidFill>
                    <a:schemeClr val="bg1"/>
                  </a:solidFill>
                </a:rPr>
                <a:t>rack</a:t>
              </a:r>
            </a:p>
          </p:txBody>
        </p:sp>
        <p:sp>
          <p:nvSpPr>
            <p:cNvPr id="9" name="TextBox 8">
              <a:extLst>
                <a:ext uri="{FF2B5EF4-FFF2-40B4-BE49-F238E27FC236}">
                  <a16:creationId xmlns:a16="http://schemas.microsoft.com/office/drawing/2014/main" id="{243FBA99-8DFD-7046-BD86-642D3B30466D}"/>
                </a:ext>
              </a:extLst>
            </p:cNvPr>
            <p:cNvSpPr txBox="1"/>
            <p:nvPr/>
          </p:nvSpPr>
          <p:spPr>
            <a:xfrm>
              <a:off x="304800" y="3773269"/>
              <a:ext cx="646331" cy="646331"/>
            </a:xfrm>
            <a:prstGeom prst="rect">
              <a:avLst/>
            </a:prstGeom>
            <a:noFill/>
          </p:spPr>
          <p:txBody>
            <a:bodyPr wrap="none" rtlCol="0">
              <a:spAutoFit/>
            </a:bodyPr>
            <a:lstStyle/>
            <a:p>
              <a:pPr algn="ctr"/>
              <a:r>
                <a:rPr lang="en-US" dirty="0">
                  <a:solidFill>
                    <a:schemeClr val="bg1"/>
                  </a:solidFill>
                </a:rPr>
                <a:t>Left</a:t>
              </a:r>
            </a:p>
            <a:p>
              <a:pPr algn="ctr"/>
              <a:r>
                <a:rPr lang="en-US" dirty="0">
                  <a:solidFill>
                    <a:schemeClr val="bg1"/>
                  </a:solidFill>
                </a:rPr>
                <a:t>seat</a:t>
              </a:r>
            </a:p>
          </p:txBody>
        </p:sp>
        <p:sp>
          <p:nvSpPr>
            <p:cNvPr id="10" name="TextBox 9">
              <a:extLst>
                <a:ext uri="{FF2B5EF4-FFF2-40B4-BE49-F238E27FC236}">
                  <a16:creationId xmlns:a16="http://schemas.microsoft.com/office/drawing/2014/main" id="{57DC486B-9D98-EF43-9BB6-65C49CDAAF0F}"/>
                </a:ext>
              </a:extLst>
            </p:cNvPr>
            <p:cNvSpPr txBox="1"/>
            <p:nvPr/>
          </p:nvSpPr>
          <p:spPr>
            <a:xfrm>
              <a:off x="2861915" y="3174562"/>
              <a:ext cx="774571" cy="646331"/>
            </a:xfrm>
            <a:prstGeom prst="rect">
              <a:avLst/>
            </a:prstGeom>
            <a:noFill/>
          </p:spPr>
          <p:txBody>
            <a:bodyPr wrap="none" rtlCol="0">
              <a:spAutoFit/>
            </a:bodyPr>
            <a:lstStyle/>
            <a:p>
              <a:pPr algn="ctr"/>
              <a:r>
                <a:rPr lang="en-US" dirty="0">
                  <a:solidFill>
                    <a:schemeClr val="bg1"/>
                  </a:solidFill>
                </a:rPr>
                <a:t>Right</a:t>
              </a:r>
            </a:p>
            <a:p>
              <a:pPr algn="ctr"/>
              <a:r>
                <a:rPr lang="en-US" dirty="0">
                  <a:solidFill>
                    <a:schemeClr val="bg1"/>
                  </a:solidFill>
                </a:rPr>
                <a:t>seat</a:t>
              </a:r>
            </a:p>
          </p:txBody>
        </p:sp>
      </p:grpSp>
    </p:spTree>
    <p:extLst>
      <p:ext uri="{BB962C8B-B14F-4D97-AF65-F5344CB8AC3E}">
        <p14:creationId xmlns:p14="http://schemas.microsoft.com/office/powerpoint/2010/main" val="2028819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9EDD-B53D-EE40-B9A1-FA331E79E2D4}"/>
              </a:ext>
            </a:extLst>
          </p:cNvPr>
          <p:cNvSpPr>
            <a:spLocks noGrp="1"/>
          </p:cNvSpPr>
          <p:nvPr>
            <p:ph type="title"/>
          </p:nvPr>
        </p:nvSpPr>
        <p:spPr/>
        <p:txBody>
          <a:bodyPr/>
          <a:lstStyle/>
          <a:p>
            <a:pPr algn="ctr"/>
            <a:r>
              <a:rPr lang="en-US" dirty="0"/>
              <a:t>G-LiHT:  Monitor Rack</a:t>
            </a:r>
          </a:p>
        </p:txBody>
      </p:sp>
      <p:pic>
        <p:nvPicPr>
          <p:cNvPr id="12" name="Picture 11">
            <a:extLst>
              <a:ext uri="{FF2B5EF4-FFF2-40B4-BE49-F238E27FC236}">
                <a16:creationId xmlns:a16="http://schemas.microsoft.com/office/drawing/2014/main" id="{978F76CE-3FDF-534D-85DC-A305D14430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26282" y="1506962"/>
            <a:ext cx="3739435" cy="4985913"/>
          </a:xfrm>
          <a:prstGeom prst="rect">
            <a:avLst/>
          </a:prstGeom>
        </p:spPr>
      </p:pic>
    </p:spTree>
    <p:extLst>
      <p:ext uri="{BB962C8B-B14F-4D97-AF65-F5344CB8AC3E}">
        <p14:creationId xmlns:p14="http://schemas.microsoft.com/office/powerpoint/2010/main" val="24304453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59916-C913-A64C-9BAB-ABFA9D4EED28}"/>
              </a:ext>
            </a:extLst>
          </p:cNvPr>
          <p:cNvSpPr>
            <a:spLocks noGrp="1"/>
          </p:cNvSpPr>
          <p:nvPr>
            <p:ph type="title"/>
          </p:nvPr>
        </p:nvSpPr>
        <p:spPr>
          <a:xfrm>
            <a:off x="0" y="365125"/>
            <a:ext cx="12192000" cy="1325563"/>
          </a:xfrm>
        </p:spPr>
        <p:txBody>
          <a:bodyPr/>
          <a:lstStyle/>
          <a:p>
            <a:pPr algn="ctr"/>
            <a:r>
              <a:rPr lang="en-US" dirty="0"/>
              <a:t>G-LiHT:  GPS Used for Flight Line Following</a:t>
            </a:r>
          </a:p>
        </p:txBody>
      </p:sp>
      <p:pic>
        <p:nvPicPr>
          <p:cNvPr id="4" name="Content Placeholder 4">
            <a:extLst>
              <a:ext uri="{FF2B5EF4-FFF2-40B4-BE49-F238E27FC236}">
                <a16:creationId xmlns:a16="http://schemas.microsoft.com/office/drawing/2014/main" id="{D628482F-A6D0-4F46-9259-9966F361A118}"/>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rot="5400000">
            <a:off x="3619500" y="2159000"/>
            <a:ext cx="4953000" cy="3714750"/>
          </a:xfrm>
        </p:spPr>
      </p:pic>
      <p:sp>
        <p:nvSpPr>
          <p:cNvPr id="3" name="TextBox 2">
            <a:extLst>
              <a:ext uri="{FF2B5EF4-FFF2-40B4-BE49-F238E27FC236}">
                <a16:creationId xmlns:a16="http://schemas.microsoft.com/office/drawing/2014/main" id="{9E3B70FB-6258-8F44-9800-636090A4D913}"/>
              </a:ext>
            </a:extLst>
          </p:cNvPr>
          <p:cNvSpPr txBox="1"/>
          <p:nvPr/>
        </p:nvSpPr>
        <p:spPr>
          <a:xfrm>
            <a:off x="8035962" y="6123543"/>
            <a:ext cx="1284326" cy="369332"/>
          </a:xfrm>
          <a:prstGeom prst="rect">
            <a:avLst/>
          </a:prstGeom>
          <a:noFill/>
        </p:spPr>
        <p:txBody>
          <a:bodyPr wrap="none" rtlCol="0">
            <a:spAutoFit/>
          </a:bodyPr>
          <a:lstStyle/>
          <a:p>
            <a:r>
              <a:rPr lang="en-US" dirty="0"/>
              <a:t>Garmin 696</a:t>
            </a:r>
          </a:p>
        </p:txBody>
      </p:sp>
    </p:spTree>
    <p:extLst>
      <p:ext uri="{BB962C8B-B14F-4D97-AF65-F5344CB8AC3E}">
        <p14:creationId xmlns:p14="http://schemas.microsoft.com/office/powerpoint/2010/main" val="3779973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1DBB-432E-7A44-B075-66BC6FE617C3}"/>
              </a:ext>
            </a:extLst>
          </p:cNvPr>
          <p:cNvSpPr>
            <a:spLocks noGrp="1"/>
          </p:cNvSpPr>
          <p:nvPr>
            <p:ph type="title"/>
          </p:nvPr>
        </p:nvSpPr>
        <p:spPr/>
        <p:txBody>
          <a:bodyPr/>
          <a:lstStyle/>
          <a:p>
            <a:r>
              <a:rPr lang="en-US" dirty="0"/>
              <a:t>Harrisonburg Boresight Alignment Site</a:t>
            </a:r>
          </a:p>
        </p:txBody>
      </p:sp>
      <p:sp>
        <p:nvSpPr>
          <p:cNvPr id="6" name="TextBox 5">
            <a:extLst>
              <a:ext uri="{FF2B5EF4-FFF2-40B4-BE49-F238E27FC236}">
                <a16:creationId xmlns:a16="http://schemas.microsoft.com/office/drawing/2014/main" id="{3F76F423-2954-6E44-B9F0-17E909E9AF46}"/>
              </a:ext>
            </a:extLst>
          </p:cNvPr>
          <p:cNvSpPr txBox="1"/>
          <p:nvPr/>
        </p:nvSpPr>
        <p:spPr>
          <a:xfrm>
            <a:off x="7914181" y="5999913"/>
            <a:ext cx="3328988" cy="646331"/>
          </a:xfrm>
          <a:prstGeom prst="rect">
            <a:avLst/>
          </a:prstGeom>
          <a:noFill/>
        </p:spPr>
        <p:txBody>
          <a:bodyPr wrap="none" rtlCol="0">
            <a:spAutoFit/>
          </a:bodyPr>
          <a:lstStyle/>
          <a:p>
            <a:r>
              <a:rPr lang="en-US" dirty="0"/>
              <a:t>E.g., Canopy Height Model (CHM)</a:t>
            </a:r>
          </a:p>
          <a:p>
            <a:r>
              <a:rPr lang="en-US" dirty="0"/>
              <a:t>Harrisonburg, VA, 2018</a:t>
            </a:r>
          </a:p>
        </p:txBody>
      </p:sp>
      <p:pic>
        <p:nvPicPr>
          <p:cNvPr id="8" name="Picture 7">
            <a:extLst>
              <a:ext uri="{FF2B5EF4-FFF2-40B4-BE49-F238E27FC236}">
                <a16:creationId xmlns:a16="http://schemas.microsoft.com/office/drawing/2014/main" id="{6430FAB2-444E-3F4B-B45B-56DACFBD27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5495" y="1494688"/>
            <a:ext cx="5962605" cy="5151556"/>
          </a:xfrm>
          <a:prstGeom prst="rect">
            <a:avLst/>
          </a:prstGeom>
        </p:spPr>
      </p:pic>
      <p:sp>
        <p:nvSpPr>
          <p:cNvPr id="9" name="TextBox 8">
            <a:extLst>
              <a:ext uri="{FF2B5EF4-FFF2-40B4-BE49-F238E27FC236}">
                <a16:creationId xmlns:a16="http://schemas.microsoft.com/office/drawing/2014/main" id="{43A4C11F-AB3B-8E42-A1D4-CEAC1BE3ABFD}"/>
              </a:ext>
            </a:extLst>
          </p:cNvPr>
          <p:cNvSpPr txBox="1"/>
          <p:nvPr/>
        </p:nvSpPr>
        <p:spPr>
          <a:xfrm>
            <a:off x="7914181" y="1494688"/>
            <a:ext cx="2739541" cy="2585323"/>
          </a:xfrm>
          <a:prstGeom prst="rect">
            <a:avLst/>
          </a:prstGeom>
          <a:noFill/>
        </p:spPr>
        <p:txBody>
          <a:bodyPr wrap="square" rtlCol="0">
            <a:spAutoFit/>
          </a:bodyPr>
          <a:lstStyle/>
          <a:p>
            <a:r>
              <a:rPr lang="en-US" dirty="0"/>
              <a:t>Four sets of perpendicular flight lines (lime green) over houses with pitched roofs for lidar boresight alignment.</a:t>
            </a:r>
          </a:p>
          <a:p>
            <a:endParaRPr lang="en-US" dirty="0"/>
          </a:p>
          <a:p>
            <a:r>
              <a:rPr lang="en-US" dirty="0"/>
              <a:t>Adjacent lines are flown in opposing directions with ~50% overlap.</a:t>
            </a:r>
          </a:p>
        </p:txBody>
      </p:sp>
    </p:spTree>
    <p:extLst>
      <p:ext uri="{BB962C8B-B14F-4D97-AF65-F5344CB8AC3E}">
        <p14:creationId xmlns:p14="http://schemas.microsoft.com/office/powerpoint/2010/main" val="902841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FE480-1D47-624E-95E1-9B4F98E001EA}"/>
              </a:ext>
            </a:extLst>
          </p:cNvPr>
          <p:cNvSpPr>
            <a:spLocks noGrp="1"/>
          </p:cNvSpPr>
          <p:nvPr>
            <p:ph type="title"/>
          </p:nvPr>
        </p:nvSpPr>
        <p:spPr>
          <a:xfrm>
            <a:off x="838200" y="0"/>
            <a:ext cx="10515600" cy="1325563"/>
          </a:xfrm>
        </p:spPr>
        <p:txBody>
          <a:bodyPr/>
          <a:lstStyle/>
          <a:p>
            <a:pPr algn="ctr"/>
            <a:r>
              <a:rPr lang="en-US" dirty="0"/>
              <a:t>2) Interior Alaska</a:t>
            </a:r>
          </a:p>
        </p:txBody>
      </p:sp>
      <p:sp>
        <p:nvSpPr>
          <p:cNvPr id="3" name="Content Placeholder 2">
            <a:extLst>
              <a:ext uri="{FF2B5EF4-FFF2-40B4-BE49-F238E27FC236}">
                <a16:creationId xmlns:a16="http://schemas.microsoft.com/office/drawing/2014/main" id="{13D9F147-FA7D-F744-B680-03D09531D050}"/>
              </a:ext>
            </a:extLst>
          </p:cNvPr>
          <p:cNvSpPr>
            <a:spLocks noGrp="1"/>
          </p:cNvSpPr>
          <p:nvPr>
            <p:ph idx="1"/>
          </p:nvPr>
        </p:nvSpPr>
        <p:spPr>
          <a:xfrm>
            <a:off x="524633" y="1098517"/>
            <a:ext cx="11142733" cy="5553135"/>
          </a:xfrm>
        </p:spPr>
        <p:txBody>
          <a:bodyPr>
            <a:normAutofit fontScale="92500" lnSpcReduction="10000"/>
          </a:bodyPr>
          <a:lstStyle/>
          <a:p>
            <a:pPr marL="0" indent="0">
              <a:lnSpc>
                <a:spcPct val="100000"/>
              </a:lnSpc>
              <a:spcBef>
                <a:spcPts val="0"/>
              </a:spcBef>
              <a:buNone/>
            </a:pPr>
            <a:r>
              <a:rPr lang="en-US" sz="1600" dirty="0"/>
              <a:t>Investigator(s):</a:t>
            </a:r>
          </a:p>
          <a:p>
            <a:pPr>
              <a:lnSpc>
                <a:spcPct val="100000"/>
              </a:lnSpc>
              <a:spcBef>
                <a:spcPts val="0"/>
              </a:spcBef>
            </a:pPr>
            <a:r>
              <a:rPr lang="en-US" sz="1200" dirty="0"/>
              <a:t>Bruce Cook, NASA GSFC (PI)</a:t>
            </a:r>
          </a:p>
          <a:p>
            <a:pPr>
              <a:lnSpc>
                <a:spcPct val="100000"/>
              </a:lnSpc>
              <a:spcBef>
                <a:spcPts val="0"/>
              </a:spcBef>
            </a:pPr>
            <a:r>
              <a:rPr lang="en-US" sz="1200" dirty="0"/>
              <a:t>Hans-Erik Andersen, USFS PNW Experiment Station (Co-I)</a:t>
            </a:r>
          </a:p>
          <a:p>
            <a:pPr>
              <a:lnSpc>
                <a:spcPct val="100000"/>
              </a:lnSpc>
              <a:spcBef>
                <a:spcPts val="0"/>
              </a:spcBef>
            </a:pPr>
            <a:r>
              <a:rPr lang="en-US" sz="1200" dirty="0"/>
              <a:t>Miho Welton, Statewide Inventory Forester, State of AK, Division of Forestry (Co-I)</a:t>
            </a:r>
          </a:p>
          <a:p>
            <a:pPr marL="0" indent="0">
              <a:lnSpc>
                <a:spcPct val="100000"/>
              </a:lnSpc>
              <a:spcBef>
                <a:spcPts val="0"/>
              </a:spcBef>
              <a:buNone/>
            </a:pPr>
            <a:endParaRPr lang="en-US" sz="1100" dirty="0">
              <a:highlight>
                <a:srgbClr val="FFFF00"/>
              </a:highlight>
            </a:endParaRPr>
          </a:p>
          <a:p>
            <a:pPr marL="0" indent="0">
              <a:lnSpc>
                <a:spcPct val="100000"/>
              </a:lnSpc>
              <a:spcBef>
                <a:spcPts val="0"/>
              </a:spcBef>
              <a:buNone/>
            </a:pPr>
            <a:r>
              <a:rPr lang="en-US" sz="1600" dirty="0"/>
              <a:t>Funding Sources:</a:t>
            </a:r>
          </a:p>
          <a:p>
            <a:pPr marL="0" indent="0">
              <a:lnSpc>
                <a:spcPct val="100000"/>
              </a:lnSpc>
              <a:spcBef>
                <a:spcPts val="0"/>
              </a:spcBef>
              <a:buNone/>
            </a:pPr>
            <a:r>
              <a:rPr lang="en-US" sz="1100" dirty="0"/>
              <a:t>G-LiHT Work Package and NASA Terrestrial Ecology Program</a:t>
            </a:r>
          </a:p>
          <a:p>
            <a:pPr marL="0" indent="0">
              <a:lnSpc>
                <a:spcPct val="100000"/>
              </a:lnSpc>
              <a:spcBef>
                <a:spcPts val="0"/>
              </a:spcBef>
              <a:buNone/>
            </a:pPr>
            <a:r>
              <a:rPr lang="en-US" sz="1100" dirty="0"/>
              <a:t>USFS Pacific NW Research Station</a:t>
            </a:r>
            <a:endParaRPr lang="en-US" sz="1100" dirty="0">
              <a:highlight>
                <a:srgbClr val="FFFF00"/>
              </a:highlight>
            </a:endParaRPr>
          </a:p>
          <a:p>
            <a:pPr marL="0" indent="0">
              <a:lnSpc>
                <a:spcPct val="100000"/>
              </a:lnSpc>
              <a:spcBef>
                <a:spcPts val="0"/>
              </a:spcBef>
              <a:buNone/>
            </a:pPr>
            <a:endParaRPr lang="en-US" sz="1100" dirty="0">
              <a:highlight>
                <a:srgbClr val="FFFF00"/>
              </a:highlight>
            </a:endParaRPr>
          </a:p>
          <a:p>
            <a:pPr marL="0" indent="0">
              <a:lnSpc>
                <a:spcPct val="100000"/>
              </a:lnSpc>
              <a:spcBef>
                <a:spcPts val="0"/>
              </a:spcBef>
              <a:buNone/>
            </a:pPr>
            <a:r>
              <a:rPr lang="en-US" sz="1600" dirty="0"/>
              <a:t>Motivation:  </a:t>
            </a:r>
          </a:p>
          <a:p>
            <a:pPr marL="342900" indent="-342900">
              <a:lnSpc>
                <a:spcPct val="100000"/>
              </a:lnSpc>
              <a:spcBef>
                <a:spcPts val="0"/>
              </a:spcBef>
              <a:buAutoNum type="arabicParenR"/>
            </a:pPr>
            <a:r>
              <a:rPr lang="en-US" sz="1100" b="1" dirty="0"/>
              <a:t>USFS Southwest Inventory Unit. </a:t>
            </a:r>
            <a:r>
              <a:rPr lang="en-US" sz="1100" dirty="0"/>
              <a:t>Forests of interior Alaska are the last "missing piece" of US inventory, and this joint NASA-USFS project addresses key mission goals of both agencies, including "How much forest land is there, and how is it changing in response to climate change, fire, drought, insects and disease?" A ground plot-based Inventory is cost prohibitive in Interior Alaska due to the remoteness and size of the region, so a hybrid approach was developed by NASA-USFS using a sparse density of ground plots and NASA's state-of-the-art airborne remote sensing as a cost-effective measurement option. Multi-sensor airborne data will be collected with NASA Goddard's Lidar, Hyperspectral and Thermal (G-LiHT) airborne imager over Forest Inventory and Analysis (FIA) plots and transects between FIA plots in Alaska to improve regional estimates of aboveground forest biomass and terrestrial ecosystem carbon stocks.</a:t>
            </a:r>
          </a:p>
          <a:p>
            <a:pPr marL="342900" indent="-342900">
              <a:lnSpc>
                <a:spcPct val="100000"/>
              </a:lnSpc>
              <a:spcBef>
                <a:spcPts val="400"/>
              </a:spcBef>
              <a:buAutoNum type="arabicParenR"/>
            </a:pPr>
            <a:r>
              <a:rPr lang="en-US" sz="1100" b="1" dirty="0"/>
              <a:t>Carbon Cap-and-Trade Pilot Study</a:t>
            </a:r>
            <a:r>
              <a:rPr lang="en-US" sz="1100" dirty="0"/>
              <a:t> (near Fairbanks, AK).  The California Air Resources Board (CARB) cap-and-trade program is one of the major carbon offset markets in the US and provides forest landowners with an alternative source of revenue by keeping trees on the land and reducing carbon emissions.  Currently, the boreal forests of interior Alaska, which represent an estimated 115 million acres of forestland, are not included in their protocol due to a lack of historical Forest Inventory and Analysis (FIA) data which is used to set the common practice values (CARB, 2015). The objectives of the pilot project are to assess the feasibility of using repeat-pass G-LiHT measurements to estimate aboveground carbon stocks with sampling error below the 20% threshold and to develop the most cost-effective carbon inventory protocol using a combination of field inventory data and advanced, multi-sensor airborne remote sensing. The data collected during the pilot project also helps develop historical carbon stock data to set the common practice values which are used as the baseline in forest growth-and-yield (100-yr) projections and verified by repeated forest inventory.   </a:t>
            </a:r>
            <a:endParaRPr lang="en-US" sz="1100" b="1" dirty="0"/>
          </a:p>
          <a:p>
            <a:pPr marL="342900" indent="-342900">
              <a:lnSpc>
                <a:spcPct val="100000"/>
              </a:lnSpc>
              <a:spcBef>
                <a:spcPts val="400"/>
              </a:spcBef>
              <a:buAutoNum type="arabicParenR"/>
            </a:pPr>
            <a:r>
              <a:rPr lang="en-US" sz="1100" b="1" dirty="0"/>
              <a:t>Permafrost Monitoring</a:t>
            </a:r>
            <a:r>
              <a:rPr lang="en-US" sz="1100" dirty="0"/>
              <a:t> (near Fairbanks, AK).  G-LiHT image data will be re-acquired over long-term permafrost monitoring sites in the Fairbanks area.  These sites are measured periodically by ground crews and were measured in 2014 and 2018 with G-LiHT. </a:t>
            </a:r>
          </a:p>
          <a:p>
            <a:pPr marL="342900" indent="-342900">
              <a:lnSpc>
                <a:spcPct val="100000"/>
              </a:lnSpc>
              <a:spcBef>
                <a:spcPts val="400"/>
              </a:spcBef>
              <a:buAutoNum type="arabicParenR"/>
            </a:pPr>
            <a:r>
              <a:rPr lang="en-US" sz="1100" b="1" dirty="0"/>
              <a:t>FIA Plot Cal/Val</a:t>
            </a:r>
            <a:r>
              <a:rPr lang="en-US" sz="1100" dirty="0"/>
              <a:t> (near Anchorage, AK).  G-LiHT image data will be acquired over USFS FIA training plots where field crews will be collecting traditional measurements and Terrestrial Laser Scanning (TLS) data during August 2022.</a:t>
            </a:r>
          </a:p>
          <a:p>
            <a:pPr marL="342900" indent="-342900">
              <a:lnSpc>
                <a:spcPct val="100000"/>
              </a:lnSpc>
              <a:spcBef>
                <a:spcPts val="400"/>
              </a:spcBef>
              <a:buAutoNum type="arabicParenR"/>
            </a:pPr>
            <a:r>
              <a:rPr lang="en-US" sz="1100" b="1" dirty="0"/>
              <a:t>Spruce Beetle Monitoring</a:t>
            </a:r>
            <a:r>
              <a:rPr lang="en-US" sz="1100" dirty="0"/>
              <a:t> (near Anchorage, AK). G-LiHT image data will be re-acquired over spruce beetle monitoring transects stretching from the Kenai Peninsula, in the south, to Denali National Park, in the north.  These transects were last measured on the ground and with G-LiHT during 2018, during the peak of a spruce beetle outbreak, and changes in vegetation structure and spectral reflectance will be used to evaluate the long-term mortality and growth of these forests.</a:t>
            </a:r>
          </a:p>
          <a:p>
            <a:pPr marL="0" indent="0">
              <a:lnSpc>
                <a:spcPct val="100000"/>
              </a:lnSpc>
              <a:spcBef>
                <a:spcPts val="0"/>
              </a:spcBef>
              <a:buNone/>
            </a:pPr>
            <a:endParaRPr lang="en-US" sz="1600" dirty="0">
              <a:highlight>
                <a:srgbClr val="FFFF00"/>
              </a:highlight>
            </a:endParaRPr>
          </a:p>
          <a:p>
            <a:pPr marL="0" indent="0">
              <a:lnSpc>
                <a:spcPct val="100000"/>
              </a:lnSpc>
              <a:spcBef>
                <a:spcPts val="0"/>
              </a:spcBef>
              <a:buNone/>
            </a:pPr>
            <a:r>
              <a:rPr lang="en-US" sz="1600" dirty="0"/>
              <a:t>Science Requirement: </a:t>
            </a:r>
            <a:r>
              <a:rPr lang="en-US" sz="1600" dirty="0">
                <a:highlight>
                  <a:srgbClr val="FFFF00"/>
                </a:highlight>
              </a:rPr>
              <a:t> </a:t>
            </a:r>
          </a:p>
          <a:p>
            <a:pPr marL="0" indent="0">
              <a:lnSpc>
                <a:spcPct val="100000"/>
              </a:lnSpc>
              <a:spcBef>
                <a:spcPts val="0"/>
              </a:spcBef>
              <a:buNone/>
            </a:pPr>
            <a:r>
              <a:rPr lang="en-US" sz="1200" dirty="0"/>
              <a:t>To acquire G-LiHT airborne image data (lidar, hyperspectral, thermal, stereo aerial photographs) over Interior AK targets of interest, ideally under clear skies, ± 3 h from solar noon. </a:t>
            </a:r>
          </a:p>
          <a:p>
            <a:pPr marL="0" indent="0">
              <a:lnSpc>
                <a:spcPct val="100000"/>
              </a:lnSpc>
              <a:spcBef>
                <a:spcPts val="0"/>
              </a:spcBef>
              <a:buNone/>
            </a:pPr>
            <a:endParaRPr lang="en-US" sz="1600" dirty="0">
              <a:highlight>
                <a:srgbClr val="FFFF00"/>
              </a:highlight>
            </a:endParaRPr>
          </a:p>
          <a:p>
            <a:pPr marL="0" indent="0">
              <a:lnSpc>
                <a:spcPct val="100000"/>
              </a:lnSpc>
              <a:spcBef>
                <a:spcPts val="0"/>
              </a:spcBef>
              <a:buNone/>
            </a:pPr>
            <a:r>
              <a:rPr lang="en-US" sz="1600" dirty="0"/>
              <a:t>Success Criteria:</a:t>
            </a:r>
          </a:p>
          <a:p>
            <a:pPr marL="0" indent="0">
              <a:lnSpc>
                <a:spcPct val="100000"/>
              </a:lnSpc>
              <a:spcBef>
                <a:spcPts val="0"/>
              </a:spcBef>
              <a:buNone/>
            </a:pPr>
            <a:r>
              <a:rPr lang="en-US" sz="1200" dirty="0"/>
              <a:t>Acquire data from 80% of all flight lines. </a:t>
            </a:r>
          </a:p>
          <a:p>
            <a:pPr>
              <a:lnSpc>
                <a:spcPct val="100000"/>
              </a:lnSpc>
              <a:spcBef>
                <a:spcPts val="0"/>
              </a:spcBef>
            </a:pPr>
            <a:endParaRPr lang="en-US" sz="2000" dirty="0"/>
          </a:p>
        </p:txBody>
      </p:sp>
    </p:spTree>
    <p:extLst>
      <p:ext uri="{BB962C8B-B14F-4D97-AF65-F5344CB8AC3E}">
        <p14:creationId xmlns:p14="http://schemas.microsoft.com/office/powerpoint/2010/main" val="1472008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1DBB-432E-7A44-B075-66BC6FE617C3}"/>
              </a:ext>
            </a:extLst>
          </p:cNvPr>
          <p:cNvSpPr>
            <a:spLocks noGrp="1"/>
          </p:cNvSpPr>
          <p:nvPr>
            <p:ph type="title"/>
          </p:nvPr>
        </p:nvSpPr>
        <p:spPr>
          <a:xfrm>
            <a:off x="0" y="0"/>
            <a:ext cx="12192000" cy="1325563"/>
          </a:xfrm>
        </p:spPr>
        <p:txBody>
          <a:bodyPr>
            <a:normAutofit/>
          </a:bodyPr>
          <a:lstStyle/>
          <a:p>
            <a:pPr algn="ctr"/>
            <a:r>
              <a:rPr lang="en-US" sz="4000" dirty="0"/>
              <a:t>USFS Southwest Inventory Unit</a:t>
            </a:r>
          </a:p>
        </p:txBody>
      </p:sp>
      <p:sp>
        <p:nvSpPr>
          <p:cNvPr id="6" name="TextBox 5">
            <a:extLst>
              <a:ext uri="{FF2B5EF4-FFF2-40B4-BE49-F238E27FC236}">
                <a16:creationId xmlns:a16="http://schemas.microsoft.com/office/drawing/2014/main" id="{3F76F423-2954-6E44-B9F0-17E909E9AF46}"/>
              </a:ext>
            </a:extLst>
          </p:cNvPr>
          <p:cNvSpPr txBox="1"/>
          <p:nvPr/>
        </p:nvSpPr>
        <p:spPr>
          <a:xfrm>
            <a:off x="8019466" y="4736626"/>
            <a:ext cx="3940362" cy="1754326"/>
          </a:xfrm>
          <a:prstGeom prst="rect">
            <a:avLst/>
          </a:prstGeom>
          <a:noFill/>
        </p:spPr>
        <p:txBody>
          <a:bodyPr wrap="square" rtlCol="0">
            <a:spAutoFit/>
          </a:bodyPr>
          <a:lstStyle/>
          <a:p>
            <a:r>
              <a:rPr lang="en-US" dirty="0"/>
              <a:t>Single-pass flight lines over USFS ground plots and area between plots.  </a:t>
            </a:r>
          </a:p>
          <a:p>
            <a:endParaRPr lang="en-US" dirty="0"/>
          </a:p>
          <a:p>
            <a:r>
              <a:rPr lang="en-US" dirty="0"/>
              <a:t>Swath width is ~250 m at 335 m AGL, and distance between parallel transects is ~ 9 km.</a:t>
            </a:r>
          </a:p>
        </p:txBody>
      </p:sp>
      <p:pic>
        <p:nvPicPr>
          <p:cNvPr id="7" name="Picture 6" descr="Map&#10;&#10;Description automatically generated">
            <a:extLst>
              <a:ext uri="{FF2B5EF4-FFF2-40B4-BE49-F238E27FC236}">
                <a16:creationId xmlns:a16="http://schemas.microsoft.com/office/drawing/2014/main" id="{3B14674E-3609-2E9F-DBE7-EC37445386F2}"/>
              </a:ext>
            </a:extLst>
          </p:cNvPr>
          <p:cNvPicPr>
            <a:picLocks noChangeAspect="1"/>
          </p:cNvPicPr>
          <p:nvPr/>
        </p:nvPicPr>
        <p:blipFill>
          <a:blip r:embed="rId2"/>
          <a:stretch>
            <a:fillRect/>
          </a:stretch>
        </p:blipFill>
        <p:spPr>
          <a:xfrm>
            <a:off x="143923" y="1220579"/>
            <a:ext cx="7731620" cy="5270373"/>
          </a:xfrm>
          <a:prstGeom prst="rect">
            <a:avLst/>
          </a:prstGeom>
        </p:spPr>
      </p:pic>
      <p:sp>
        <p:nvSpPr>
          <p:cNvPr id="8" name="TextBox 7">
            <a:extLst>
              <a:ext uri="{FF2B5EF4-FFF2-40B4-BE49-F238E27FC236}">
                <a16:creationId xmlns:a16="http://schemas.microsoft.com/office/drawing/2014/main" id="{0B59CEEB-41D5-A847-E226-E04F064C9BAF}"/>
              </a:ext>
            </a:extLst>
          </p:cNvPr>
          <p:cNvSpPr txBox="1"/>
          <p:nvPr/>
        </p:nvSpPr>
        <p:spPr>
          <a:xfrm>
            <a:off x="5838064" y="1220579"/>
            <a:ext cx="580608" cy="276999"/>
          </a:xfrm>
          <a:prstGeom prst="rect">
            <a:avLst/>
          </a:prstGeom>
          <a:noFill/>
        </p:spPr>
        <p:txBody>
          <a:bodyPr wrap="none" rtlCol="0">
            <a:spAutoFit/>
          </a:bodyPr>
          <a:lstStyle/>
          <a:p>
            <a:r>
              <a:rPr lang="en-US" sz="1200" dirty="0">
                <a:solidFill>
                  <a:schemeClr val="bg1"/>
                </a:solidFill>
              </a:rPr>
              <a:t>Denali</a:t>
            </a:r>
          </a:p>
        </p:txBody>
      </p:sp>
      <p:sp>
        <p:nvSpPr>
          <p:cNvPr id="9" name="TextBox 8">
            <a:extLst>
              <a:ext uri="{FF2B5EF4-FFF2-40B4-BE49-F238E27FC236}">
                <a16:creationId xmlns:a16="http://schemas.microsoft.com/office/drawing/2014/main" id="{E2B34103-C8EA-BE00-200B-AEF5D187681F}"/>
              </a:ext>
            </a:extLst>
          </p:cNvPr>
          <p:cNvSpPr txBox="1"/>
          <p:nvPr/>
        </p:nvSpPr>
        <p:spPr>
          <a:xfrm>
            <a:off x="6194792" y="3093961"/>
            <a:ext cx="528158" cy="276999"/>
          </a:xfrm>
          <a:prstGeom prst="rect">
            <a:avLst/>
          </a:prstGeom>
          <a:noFill/>
        </p:spPr>
        <p:txBody>
          <a:bodyPr wrap="none" rtlCol="0">
            <a:spAutoFit/>
          </a:bodyPr>
          <a:lstStyle/>
          <a:p>
            <a:r>
              <a:rPr lang="en-US" sz="1200" dirty="0">
                <a:solidFill>
                  <a:schemeClr val="bg1"/>
                </a:solidFill>
              </a:rPr>
              <a:t>Kenai</a:t>
            </a:r>
          </a:p>
        </p:txBody>
      </p:sp>
      <p:sp>
        <p:nvSpPr>
          <p:cNvPr id="10" name="TextBox 9">
            <a:extLst>
              <a:ext uri="{FF2B5EF4-FFF2-40B4-BE49-F238E27FC236}">
                <a16:creationId xmlns:a16="http://schemas.microsoft.com/office/drawing/2014/main" id="{F1A398E9-13ED-1873-ED9F-D2327948D457}"/>
              </a:ext>
            </a:extLst>
          </p:cNvPr>
          <p:cNvSpPr txBox="1"/>
          <p:nvPr/>
        </p:nvSpPr>
        <p:spPr>
          <a:xfrm>
            <a:off x="7183623" y="2440946"/>
            <a:ext cx="715581" cy="276999"/>
          </a:xfrm>
          <a:prstGeom prst="rect">
            <a:avLst/>
          </a:prstGeom>
          <a:noFill/>
        </p:spPr>
        <p:txBody>
          <a:bodyPr wrap="none" rtlCol="0">
            <a:spAutoFit/>
          </a:bodyPr>
          <a:lstStyle/>
          <a:p>
            <a:r>
              <a:rPr lang="en-US" sz="1200" dirty="0">
                <a:solidFill>
                  <a:schemeClr val="bg1"/>
                </a:solidFill>
              </a:rPr>
              <a:t>Chugach</a:t>
            </a:r>
          </a:p>
        </p:txBody>
      </p:sp>
      <p:sp>
        <p:nvSpPr>
          <p:cNvPr id="12" name="TextBox 11">
            <a:extLst>
              <a:ext uri="{FF2B5EF4-FFF2-40B4-BE49-F238E27FC236}">
                <a16:creationId xmlns:a16="http://schemas.microsoft.com/office/drawing/2014/main" id="{D49680F1-D3B2-027B-25F7-9682E67F4AFB}"/>
              </a:ext>
            </a:extLst>
          </p:cNvPr>
          <p:cNvSpPr txBox="1"/>
          <p:nvPr/>
        </p:nvSpPr>
        <p:spPr>
          <a:xfrm rot="18649760">
            <a:off x="3084755" y="3191948"/>
            <a:ext cx="1287917" cy="276999"/>
          </a:xfrm>
          <a:prstGeom prst="rect">
            <a:avLst/>
          </a:prstGeom>
          <a:noFill/>
        </p:spPr>
        <p:txBody>
          <a:bodyPr wrap="none" rtlCol="0">
            <a:spAutoFit/>
          </a:bodyPr>
          <a:lstStyle/>
          <a:p>
            <a:r>
              <a:rPr lang="en-US" sz="1200" dirty="0">
                <a:solidFill>
                  <a:schemeClr val="bg1"/>
                </a:solidFill>
              </a:rPr>
              <a:t>Kuskokwim Mtns.</a:t>
            </a:r>
          </a:p>
        </p:txBody>
      </p:sp>
      <p:sp>
        <p:nvSpPr>
          <p:cNvPr id="13" name="TextBox 12">
            <a:extLst>
              <a:ext uri="{FF2B5EF4-FFF2-40B4-BE49-F238E27FC236}">
                <a16:creationId xmlns:a16="http://schemas.microsoft.com/office/drawing/2014/main" id="{C1537ED7-4434-B402-D07F-E9B804C3C054}"/>
              </a:ext>
            </a:extLst>
          </p:cNvPr>
          <p:cNvSpPr txBox="1"/>
          <p:nvPr/>
        </p:nvSpPr>
        <p:spPr>
          <a:xfrm>
            <a:off x="2903486" y="4794983"/>
            <a:ext cx="1220912" cy="276999"/>
          </a:xfrm>
          <a:prstGeom prst="rect">
            <a:avLst/>
          </a:prstGeom>
          <a:noFill/>
        </p:spPr>
        <p:txBody>
          <a:bodyPr wrap="none" rtlCol="0">
            <a:spAutoFit/>
          </a:bodyPr>
          <a:lstStyle/>
          <a:p>
            <a:r>
              <a:rPr lang="en-US" sz="1200" dirty="0">
                <a:solidFill>
                  <a:schemeClr val="bg1"/>
                </a:solidFill>
              </a:rPr>
              <a:t>Alaska Peninsula</a:t>
            </a:r>
          </a:p>
        </p:txBody>
      </p:sp>
      <p:sp>
        <p:nvSpPr>
          <p:cNvPr id="14" name="TextBox 13">
            <a:extLst>
              <a:ext uri="{FF2B5EF4-FFF2-40B4-BE49-F238E27FC236}">
                <a16:creationId xmlns:a16="http://schemas.microsoft.com/office/drawing/2014/main" id="{A1741841-C4EC-330D-7645-8BF34538B253}"/>
              </a:ext>
            </a:extLst>
          </p:cNvPr>
          <p:cNvSpPr txBox="1"/>
          <p:nvPr/>
        </p:nvSpPr>
        <p:spPr>
          <a:xfrm>
            <a:off x="6939513" y="1623601"/>
            <a:ext cx="780791" cy="276999"/>
          </a:xfrm>
          <a:prstGeom prst="rect">
            <a:avLst/>
          </a:prstGeom>
          <a:noFill/>
        </p:spPr>
        <p:txBody>
          <a:bodyPr wrap="none" rtlCol="0">
            <a:spAutoFit/>
          </a:bodyPr>
          <a:lstStyle/>
          <a:p>
            <a:r>
              <a:rPr lang="en-US" sz="1200" dirty="0">
                <a:solidFill>
                  <a:schemeClr val="bg1"/>
                </a:solidFill>
              </a:rPr>
              <a:t>Talkeetna</a:t>
            </a:r>
          </a:p>
        </p:txBody>
      </p:sp>
      <p:sp>
        <p:nvSpPr>
          <p:cNvPr id="15" name="TextBox 14">
            <a:extLst>
              <a:ext uri="{FF2B5EF4-FFF2-40B4-BE49-F238E27FC236}">
                <a16:creationId xmlns:a16="http://schemas.microsoft.com/office/drawing/2014/main" id="{30A57C2D-347B-E071-7176-3B040FF202B7}"/>
              </a:ext>
            </a:extLst>
          </p:cNvPr>
          <p:cNvSpPr txBox="1"/>
          <p:nvPr/>
        </p:nvSpPr>
        <p:spPr>
          <a:xfrm rot="16615766">
            <a:off x="5524322" y="2144816"/>
            <a:ext cx="774892" cy="276999"/>
          </a:xfrm>
          <a:prstGeom prst="rect">
            <a:avLst/>
          </a:prstGeom>
          <a:noFill/>
        </p:spPr>
        <p:txBody>
          <a:bodyPr wrap="none" rtlCol="0">
            <a:spAutoFit/>
          </a:bodyPr>
          <a:lstStyle/>
          <a:p>
            <a:r>
              <a:rPr lang="en-US" sz="1200" dirty="0">
                <a:solidFill>
                  <a:schemeClr val="bg1"/>
                </a:solidFill>
              </a:rPr>
              <a:t>AK Range</a:t>
            </a:r>
          </a:p>
        </p:txBody>
      </p:sp>
      <p:sp>
        <p:nvSpPr>
          <p:cNvPr id="16" name="TextBox 15">
            <a:extLst>
              <a:ext uri="{FF2B5EF4-FFF2-40B4-BE49-F238E27FC236}">
                <a16:creationId xmlns:a16="http://schemas.microsoft.com/office/drawing/2014/main" id="{D2D3FA0C-1323-72EF-E763-8AF31FFCB0A0}"/>
              </a:ext>
            </a:extLst>
          </p:cNvPr>
          <p:cNvSpPr txBox="1"/>
          <p:nvPr/>
        </p:nvSpPr>
        <p:spPr>
          <a:xfrm>
            <a:off x="4919959" y="3981086"/>
            <a:ext cx="618311" cy="276999"/>
          </a:xfrm>
          <a:prstGeom prst="rect">
            <a:avLst/>
          </a:prstGeom>
          <a:noFill/>
        </p:spPr>
        <p:txBody>
          <a:bodyPr wrap="none" rtlCol="0">
            <a:spAutoFit/>
          </a:bodyPr>
          <a:lstStyle/>
          <a:p>
            <a:r>
              <a:rPr lang="en-US" sz="1200" dirty="0">
                <a:solidFill>
                  <a:schemeClr val="bg1"/>
                </a:solidFill>
              </a:rPr>
              <a:t>Katmai</a:t>
            </a:r>
          </a:p>
        </p:txBody>
      </p:sp>
    </p:spTree>
    <p:extLst>
      <p:ext uri="{BB962C8B-B14F-4D97-AF65-F5344CB8AC3E}">
        <p14:creationId xmlns:p14="http://schemas.microsoft.com/office/powerpoint/2010/main" val="833598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3154306C-E2EC-E37F-3230-A8CF0F0DF060}"/>
              </a:ext>
            </a:extLst>
          </p:cNvPr>
          <p:cNvPicPr>
            <a:picLocks noChangeAspect="1"/>
          </p:cNvPicPr>
          <p:nvPr/>
        </p:nvPicPr>
        <p:blipFill>
          <a:blip r:embed="rId2"/>
          <a:stretch>
            <a:fillRect/>
          </a:stretch>
        </p:blipFill>
        <p:spPr>
          <a:xfrm>
            <a:off x="226786" y="940820"/>
            <a:ext cx="7252482" cy="5685858"/>
          </a:xfrm>
          <a:prstGeom prst="rect">
            <a:avLst/>
          </a:prstGeom>
        </p:spPr>
      </p:pic>
      <p:sp>
        <p:nvSpPr>
          <p:cNvPr id="2" name="Title 1">
            <a:extLst>
              <a:ext uri="{FF2B5EF4-FFF2-40B4-BE49-F238E27FC236}">
                <a16:creationId xmlns:a16="http://schemas.microsoft.com/office/drawing/2014/main" id="{B49D1DBB-432E-7A44-B075-66BC6FE617C3}"/>
              </a:ext>
            </a:extLst>
          </p:cNvPr>
          <p:cNvSpPr>
            <a:spLocks noGrp="1"/>
          </p:cNvSpPr>
          <p:nvPr>
            <p:ph type="title"/>
          </p:nvPr>
        </p:nvSpPr>
        <p:spPr>
          <a:xfrm>
            <a:off x="0" y="0"/>
            <a:ext cx="12192000" cy="1325563"/>
          </a:xfrm>
        </p:spPr>
        <p:txBody>
          <a:bodyPr>
            <a:normAutofit/>
          </a:bodyPr>
          <a:lstStyle/>
          <a:p>
            <a:pPr algn="ctr"/>
            <a:r>
              <a:rPr lang="en-US" sz="4000" dirty="0"/>
              <a:t>Fairbanks Area</a:t>
            </a:r>
          </a:p>
        </p:txBody>
      </p:sp>
      <p:sp>
        <p:nvSpPr>
          <p:cNvPr id="7" name="TextBox 6">
            <a:extLst>
              <a:ext uri="{FF2B5EF4-FFF2-40B4-BE49-F238E27FC236}">
                <a16:creationId xmlns:a16="http://schemas.microsoft.com/office/drawing/2014/main" id="{23C5EE24-5EE9-F06E-B95C-6ACA4537414E}"/>
              </a:ext>
            </a:extLst>
          </p:cNvPr>
          <p:cNvSpPr txBox="1"/>
          <p:nvPr/>
        </p:nvSpPr>
        <p:spPr>
          <a:xfrm>
            <a:off x="7701372" y="5235959"/>
            <a:ext cx="3940362" cy="1277273"/>
          </a:xfrm>
          <a:prstGeom prst="rect">
            <a:avLst/>
          </a:prstGeom>
          <a:noFill/>
        </p:spPr>
        <p:txBody>
          <a:bodyPr wrap="square" rtlCol="0">
            <a:spAutoFit/>
          </a:bodyPr>
          <a:lstStyle/>
          <a:p>
            <a:r>
              <a:rPr lang="en-US" u="sng" dirty="0" err="1"/>
              <a:t>Acquistions</a:t>
            </a:r>
            <a:r>
              <a:rPr lang="en-US" dirty="0"/>
              <a:t>:</a:t>
            </a:r>
          </a:p>
          <a:p>
            <a:r>
              <a:rPr lang="en-US" dirty="0"/>
              <a:t>Single-pass flight lines over USFS ground plots and area between plots.  </a:t>
            </a:r>
          </a:p>
          <a:p>
            <a:pPr>
              <a:spcBef>
                <a:spcPts val="600"/>
              </a:spcBef>
            </a:pPr>
            <a:r>
              <a:rPr lang="en-US" dirty="0"/>
              <a:t>Swath width is ~250 m at 335 m AGL.</a:t>
            </a:r>
          </a:p>
        </p:txBody>
      </p:sp>
      <p:sp>
        <p:nvSpPr>
          <p:cNvPr id="3" name="TextBox 2">
            <a:extLst>
              <a:ext uri="{FF2B5EF4-FFF2-40B4-BE49-F238E27FC236}">
                <a16:creationId xmlns:a16="http://schemas.microsoft.com/office/drawing/2014/main" id="{4895AE48-CE11-B6B7-763E-BAF43425A6DA}"/>
              </a:ext>
            </a:extLst>
          </p:cNvPr>
          <p:cNvSpPr txBox="1"/>
          <p:nvPr/>
        </p:nvSpPr>
        <p:spPr>
          <a:xfrm>
            <a:off x="7701372" y="1064769"/>
            <a:ext cx="4263842" cy="3447098"/>
          </a:xfrm>
          <a:prstGeom prst="rect">
            <a:avLst/>
          </a:prstGeom>
          <a:noFill/>
        </p:spPr>
        <p:txBody>
          <a:bodyPr wrap="square" rtlCol="0">
            <a:spAutoFit/>
          </a:bodyPr>
          <a:lstStyle/>
          <a:p>
            <a:r>
              <a:rPr lang="en-US" u="sng" dirty="0"/>
              <a:t>Locations:</a:t>
            </a:r>
          </a:p>
          <a:p>
            <a:r>
              <a:rPr lang="en-US" dirty="0"/>
              <a:t>Bonanza Creek Experimental Forest</a:t>
            </a:r>
          </a:p>
          <a:p>
            <a:r>
              <a:rPr lang="en-US" i="1" dirty="0"/>
              <a:t>State of AK and USFS</a:t>
            </a:r>
          </a:p>
          <a:p>
            <a:pPr>
              <a:spcBef>
                <a:spcPts val="600"/>
              </a:spcBef>
            </a:pPr>
            <a:r>
              <a:rPr lang="en-US" dirty="0"/>
              <a:t>Caribou-Poker Creeks Research Watershed, </a:t>
            </a:r>
            <a:r>
              <a:rPr lang="en-US" i="1" dirty="0"/>
              <a:t>State of AK and UAF </a:t>
            </a:r>
          </a:p>
          <a:p>
            <a:pPr>
              <a:spcBef>
                <a:spcPts val="600"/>
              </a:spcBef>
            </a:pPr>
            <a:r>
              <a:rPr lang="en-US" dirty="0"/>
              <a:t>Creamer’s Field (2 transects)</a:t>
            </a:r>
          </a:p>
          <a:p>
            <a:r>
              <a:rPr lang="en-US" i="1" dirty="0"/>
              <a:t>AK Dept. of Fish &amp; Game</a:t>
            </a:r>
          </a:p>
          <a:p>
            <a:pPr>
              <a:spcBef>
                <a:spcPts val="600"/>
              </a:spcBef>
            </a:pPr>
            <a:r>
              <a:rPr lang="en-US" dirty="0"/>
              <a:t>Permafrost Tunnel</a:t>
            </a:r>
          </a:p>
          <a:p>
            <a:r>
              <a:rPr lang="en-US" i="1" dirty="0"/>
              <a:t>US Army Corp of Engineers</a:t>
            </a:r>
            <a:endParaRPr lang="en-US" dirty="0"/>
          </a:p>
          <a:p>
            <a:pPr>
              <a:spcBef>
                <a:spcPts val="600"/>
              </a:spcBef>
            </a:pPr>
            <a:r>
              <a:rPr lang="en-US" dirty="0"/>
              <a:t>Tanana Flats</a:t>
            </a:r>
          </a:p>
          <a:p>
            <a:r>
              <a:rPr lang="en-US" i="1" dirty="0"/>
              <a:t>Fort Wainwright, US Dept. of Defense</a:t>
            </a:r>
          </a:p>
        </p:txBody>
      </p:sp>
      <p:sp>
        <p:nvSpPr>
          <p:cNvPr id="5" name="TextBox 4">
            <a:extLst>
              <a:ext uri="{FF2B5EF4-FFF2-40B4-BE49-F238E27FC236}">
                <a16:creationId xmlns:a16="http://schemas.microsoft.com/office/drawing/2014/main" id="{AE0EDDFD-DF54-BAE0-8157-635265FB7E04}"/>
              </a:ext>
            </a:extLst>
          </p:cNvPr>
          <p:cNvSpPr txBox="1"/>
          <p:nvPr/>
        </p:nvSpPr>
        <p:spPr>
          <a:xfrm>
            <a:off x="550266" y="5051293"/>
            <a:ext cx="1661697" cy="369332"/>
          </a:xfrm>
          <a:prstGeom prst="rect">
            <a:avLst/>
          </a:prstGeom>
          <a:noFill/>
        </p:spPr>
        <p:txBody>
          <a:bodyPr wrap="square" rtlCol="0">
            <a:spAutoFit/>
          </a:bodyPr>
          <a:lstStyle/>
          <a:p>
            <a:pPr algn="r"/>
            <a:r>
              <a:rPr lang="en-US" dirty="0">
                <a:solidFill>
                  <a:schemeClr val="bg1"/>
                </a:solidFill>
              </a:rPr>
              <a:t>Bonanza Creek</a:t>
            </a:r>
          </a:p>
        </p:txBody>
      </p:sp>
      <p:sp>
        <p:nvSpPr>
          <p:cNvPr id="10" name="TextBox 9">
            <a:extLst>
              <a:ext uri="{FF2B5EF4-FFF2-40B4-BE49-F238E27FC236}">
                <a16:creationId xmlns:a16="http://schemas.microsoft.com/office/drawing/2014/main" id="{5014B822-061A-E6E9-B10D-5066495CCAA7}"/>
              </a:ext>
            </a:extLst>
          </p:cNvPr>
          <p:cNvSpPr txBox="1"/>
          <p:nvPr/>
        </p:nvSpPr>
        <p:spPr>
          <a:xfrm>
            <a:off x="2211963" y="1235304"/>
            <a:ext cx="2192075" cy="369332"/>
          </a:xfrm>
          <a:prstGeom prst="rect">
            <a:avLst/>
          </a:prstGeom>
          <a:noFill/>
        </p:spPr>
        <p:txBody>
          <a:bodyPr wrap="none" rtlCol="0">
            <a:spAutoFit/>
          </a:bodyPr>
          <a:lstStyle/>
          <a:p>
            <a:pPr algn="r"/>
            <a:r>
              <a:rPr lang="en-US" dirty="0">
                <a:solidFill>
                  <a:schemeClr val="bg1"/>
                </a:solidFill>
              </a:rPr>
              <a:t>Caribou-Poker Creeks</a:t>
            </a:r>
          </a:p>
        </p:txBody>
      </p:sp>
      <p:sp>
        <p:nvSpPr>
          <p:cNvPr id="6" name="TextBox 5">
            <a:extLst>
              <a:ext uri="{FF2B5EF4-FFF2-40B4-BE49-F238E27FC236}">
                <a16:creationId xmlns:a16="http://schemas.microsoft.com/office/drawing/2014/main" id="{A62A0C2E-08BC-9387-95EE-C8197A19CDCD}"/>
              </a:ext>
            </a:extLst>
          </p:cNvPr>
          <p:cNvSpPr txBox="1"/>
          <p:nvPr/>
        </p:nvSpPr>
        <p:spPr>
          <a:xfrm>
            <a:off x="5091224" y="3322084"/>
            <a:ext cx="1905393" cy="923330"/>
          </a:xfrm>
          <a:prstGeom prst="rect">
            <a:avLst/>
          </a:prstGeom>
          <a:noFill/>
        </p:spPr>
        <p:txBody>
          <a:bodyPr wrap="none" rtlCol="0">
            <a:spAutoFit/>
          </a:bodyPr>
          <a:lstStyle/>
          <a:p>
            <a:r>
              <a:rPr lang="en-US" dirty="0">
                <a:solidFill>
                  <a:schemeClr val="bg1"/>
                </a:solidFill>
              </a:rPr>
              <a:t>Creamer’s Field</a:t>
            </a:r>
          </a:p>
          <a:p>
            <a:r>
              <a:rPr lang="en-US" dirty="0">
                <a:solidFill>
                  <a:schemeClr val="bg1"/>
                </a:solidFill>
              </a:rPr>
              <a:t>Permafrost Tunnel</a:t>
            </a:r>
          </a:p>
          <a:p>
            <a:r>
              <a:rPr lang="en-US" dirty="0">
                <a:solidFill>
                  <a:schemeClr val="bg1"/>
                </a:solidFill>
              </a:rPr>
              <a:t>Tanana Flats</a:t>
            </a:r>
          </a:p>
        </p:txBody>
      </p:sp>
      <p:cxnSp>
        <p:nvCxnSpPr>
          <p:cNvPr id="12" name="Straight Connector 11">
            <a:extLst>
              <a:ext uri="{FF2B5EF4-FFF2-40B4-BE49-F238E27FC236}">
                <a16:creationId xmlns:a16="http://schemas.microsoft.com/office/drawing/2014/main" id="{DEC4D456-53F9-1E1F-C2E1-65F7B1C77678}"/>
              </a:ext>
            </a:extLst>
          </p:cNvPr>
          <p:cNvCxnSpPr/>
          <p:nvPr/>
        </p:nvCxnSpPr>
        <p:spPr>
          <a:xfrm flipV="1">
            <a:off x="4648200" y="4005943"/>
            <a:ext cx="381000" cy="185057"/>
          </a:xfrm>
          <a:prstGeom prst="line">
            <a:avLst/>
          </a:prstGeom>
          <a:ln w="25400">
            <a:solidFill>
              <a:schemeClr val="bg1"/>
            </a:solidFill>
            <a:head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7799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8473</TotalTime>
  <Words>4889</Words>
  <Application>Microsoft Macintosh PowerPoint</Application>
  <PresentationFormat>Widescreen</PresentationFormat>
  <Paragraphs>647</Paragraphs>
  <Slides>54</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54</vt:i4>
      </vt:variant>
    </vt:vector>
  </HeadingPairs>
  <TitlesOfParts>
    <vt:vector size="60" baseType="lpstr">
      <vt:lpstr>Arial</vt:lpstr>
      <vt:lpstr>Calibri</vt:lpstr>
      <vt:lpstr>Calibri Light</vt:lpstr>
      <vt:lpstr>Courier New</vt:lpstr>
      <vt:lpstr>Office Theme</vt:lpstr>
      <vt:lpstr>1_Office Theme</vt:lpstr>
      <vt:lpstr>G-LiHT 2022 Flight Campaign  Operational Readiness Review (ORR)</vt:lpstr>
      <vt:lpstr>ORR Participants</vt:lpstr>
      <vt:lpstr>NASA WFF Operational Readiness Review (ORR)</vt:lpstr>
      <vt:lpstr>1) Science Mission Requirements </vt:lpstr>
      <vt:lpstr>1) G-LiHT Instrument Check Flight</vt:lpstr>
      <vt:lpstr>Harrisonburg Boresight Alignment Site</vt:lpstr>
      <vt:lpstr>2) Interior Alaska</vt:lpstr>
      <vt:lpstr>USFS Southwest Inventory Unit</vt:lpstr>
      <vt:lpstr>Fairbanks Area</vt:lpstr>
      <vt:lpstr>Anchorage Area</vt:lpstr>
      <vt:lpstr>3) Coastal Alaska</vt:lpstr>
      <vt:lpstr>Chugach National Forest</vt:lpstr>
      <vt:lpstr>2) G-LiHT Science Payload</vt:lpstr>
      <vt:lpstr>PowerPoint Presentation</vt:lpstr>
      <vt:lpstr>Goddard’s Lidar, Hyperspectral &amp; Thermal airborne imager</vt:lpstr>
      <vt:lpstr>G-LiHT Design and Flight Heritage (Cont’d)</vt:lpstr>
      <vt:lpstr>G-LiHT Design and Flight Heritage (Cont’d)</vt:lpstr>
      <vt:lpstr>3) Flight Operation Procedures</vt:lpstr>
      <vt:lpstr>Flight Operation Procedures (Cont’d)</vt:lpstr>
      <vt:lpstr>4) Operational Go/No-Go Criteria</vt:lpstr>
      <vt:lpstr>5) Pilot Qualifications</vt:lpstr>
      <vt:lpstr>Aircraft </vt:lpstr>
      <vt:lpstr>Dynamic Aviation A90 King Air</vt:lpstr>
      <vt:lpstr>G-LiHT:  Aircraft Installation on A90</vt:lpstr>
      <vt:lpstr>Cabin Layout</vt:lpstr>
      <vt:lpstr>8) Payload combination</vt:lpstr>
      <vt:lpstr>9) Status of Reviews and Required Documents</vt:lpstr>
      <vt:lpstr>9) Status of Reviews and Required Documents (Cont’d)</vt:lpstr>
      <vt:lpstr>10) Special Weather Conditions</vt:lpstr>
      <vt:lpstr>11) Instrument Check Flight Plan</vt:lpstr>
      <vt:lpstr>12) Logistics Plan</vt:lpstr>
      <vt:lpstr>13) Mishap Preparedness Contingency Plan</vt:lpstr>
      <vt:lpstr>13) Mishap Preparedness Contingency Plan (Cont’d)</vt:lpstr>
      <vt:lpstr>13) Mishap Preparedness Contingency Plan (Cont’d)</vt:lpstr>
      <vt:lpstr>Backup</vt:lpstr>
      <vt:lpstr>G-LiHT:  Weight and Power</vt:lpstr>
      <vt:lpstr>PowerPoint Presentation</vt:lpstr>
      <vt:lpstr>PowerPoint Presentation</vt:lpstr>
      <vt:lpstr>PowerPoint Presentation</vt:lpstr>
      <vt:lpstr>PowerPoint Presentation</vt:lpstr>
      <vt:lpstr>G-LiHT 2.x:  Instrument Layout (top view)</vt:lpstr>
      <vt:lpstr>G-LiHT 2.x:  Lidar Module #1</vt:lpstr>
      <vt:lpstr>G-LiHT:  GPSINS System</vt:lpstr>
      <vt:lpstr>G-LiHT:  Antenna Farm Components</vt:lpstr>
      <vt:lpstr>G-LiHT:  DC-to-DC Power Converter</vt:lpstr>
      <vt:lpstr>G-LiHT:  PC Enclosure</vt:lpstr>
      <vt:lpstr>G-LiHT:  VSWIR Solar Irradiance Spectrometer</vt:lpstr>
      <vt:lpstr>G-LiHT:  Masterclock GPS Time Server</vt:lpstr>
      <vt:lpstr>G-LiHT:  Ethernet Hub</vt:lpstr>
      <vt:lpstr>G-LiHT:  Location of Wire Rope Isolators (bottom view)</vt:lpstr>
      <vt:lpstr>G-LiHT:  Wire Rope Isolators</vt:lpstr>
      <vt:lpstr>G-LiHT:  Instrument Operator Seats</vt:lpstr>
      <vt:lpstr>G-LiHT:  Monitor Rack</vt:lpstr>
      <vt:lpstr>G-LiHT:  GPS Used for Flight Line Following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Cook, Bruce Douglas. (GSFC-6180)</dc:creator>
  <cp:lastModifiedBy>Cook, Bruce Douglas. (GSFC-6180)</cp:lastModifiedBy>
  <cp:revision>298</cp:revision>
  <dcterms:created xsi:type="dcterms:W3CDTF">2019-04-21T19:40:31Z</dcterms:created>
  <dcterms:modified xsi:type="dcterms:W3CDTF">2022-06-14T13:31:20Z</dcterms:modified>
</cp:coreProperties>
</file>